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25"/>
  </p:notesMasterIdLst>
  <p:sldIdLst>
    <p:sldId id="303" r:id="rId2"/>
    <p:sldId id="256" r:id="rId3"/>
    <p:sldId id="306" r:id="rId4"/>
    <p:sldId id="257" r:id="rId5"/>
    <p:sldId id="258" r:id="rId6"/>
    <p:sldId id="260" r:id="rId7"/>
    <p:sldId id="263" r:id="rId8"/>
    <p:sldId id="264" r:id="rId9"/>
    <p:sldId id="282" r:id="rId10"/>
    <p:sldId id="294" r:id="rId11"/>
    <p:sldId id="307" r:id="rId12"/>
    <p:sldId id="304" r:id="rId13"/>
    <p:sldId id="308" r:id="rId14"/>
    <p:sldId id="309" r:id="rId15"/>
    <p:sldId id="317" r:id="rId16"/>
    <p:sldId id="314" r:id="rId17"/>
    <p:sldId id="315" r:id="rId18"/>
    <p:sldId id="310" r:id="rId19"/>
    <p:sldId id="318" r:id="rId20"/>
    <p:sldId id="311" r:id="rId21"/>
    <p:sldId id="312" r:id="rId22"/>
    <p:sldId id="313" r:id="rId23"/>
    <p:sldId id="31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8B84876-A199-4A5B-8F65-FBAF30B9F401}">
          <p14:sldIdLst>
            <p14:sldId id="303"/>
            <p14:sldId id="256"/>
            <p14:sldId id="306"/>
            <p14:sldId id="257"/>
            <p14:sldId id="258"/>
            <p14:sldId id="260"/>
            <p14:sldId id="263"/>
            <p14:sldId id="264"/>
            <p14:sldId id="282"/>
            <p14:sldId id="294"/>
            <p14:sldId id="307"/>
            <p14:sldId id="304"/>
            <p14:sldId id="308"/>
            <p14:sldId id="309"/>
            <p14:sldId id="317"/>
            <p14:sldId id="314"/>
            <p14:sldId id="315"/>
            <p14:sldId id="310"/>
            <p14:sldId id="318"/>
            <p14:sldId id="311"/>
            <p14:sldId id="312"/>
            <p14:sldId id="313"/>
            <p14:sldId id="31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660"/>
  </p:normalViewPr>
  <p:slideViewPr>
    <p:cSldViewPr snapToGrid="0">
      <p:cViewPr varScale="1">
        <p:scale>
          <a:sx n="78" d="100"/>
          <a:sy n="78" d="100"/>
        </p:scale>
        <p:origin x="715"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6CF8C-4151-42CB-9B9A-EFEA076FA654}" type="datetimeFigureOut">
              <a:rPr lang="ru-RU" smtClean="0"/>
              <a:t>07.09.2023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C3F8A-38D3-4A09-B507-BD07E944127F}" type="slidenum">
              <a:rPr lang="ru-RU" smtClean="0"/>
              <a:t>‹#›</a:t>
            </a:fld>
            <a:endParaRPr lang="ru-RU"/>
          </a:p>
        </p:txBody>
      </p:sp>
    </p:spTree>
    <p:extLst>
      <p:ext uri="{BB962C8B-B14F-4D97-AF65-F5344CB8AC3E}">
        <p14:creationId xmlns:p14="http://schemas.microsoft.com/office/powerpoint/2010/main" val="3894290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F78C641-4CF2-4252-8C9D-764F05C9D51C}" type="datetime1">
              <a:rPr lang="ru-RU" smtClean="0"/>
              <a:t>07.09.2023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E9DCE7-2F94-47F4-9E5E-38FADFFBDE60}"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0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A5B8D0-A270-4539-96BD-2398D971F697}" type="datetime1">
              <a:rPr lang="ru-RU" smtClean="0"/>
              <a:t>07.09.2023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E9DCE7-2F94-47F4-9E5E-38FADFFBDE60}" type="slidenum">
              <a:rPr lang="ru-RU" smtClean="0"/>
              <a:t>‹#›</a:t>
            </a:fld>
            <a:endParaRPr lang="ru-RU"/>
          </a:p>
        </p:txBody>
      </p:sp>
    </p:spTree>
    <p:extLst>
      <p:ext uri="{BB962C8B-B14F-4D97-AF65-F5344CB8AC3E}">
        <p14:creationId xmlns:p14="http://schemas.microsoft.com/office/powerpoint/2010/main" val="411980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0B1B639-3AC1-44C9-9E6A-B8F388817776}" type="datetime1">
              <a:rPr lang="ru-RU" smtClean="0"/>
              <a:t>07.09.2023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E9DCE7-2F94-47F4-9E5E-38FADFFBDE60}" type="slidenum">
              <a:rPr lang="ru-RU" smtClean="0"/>
              <a:t>‹#›</a:t>
            </a:fld>
            <a:endParaRPr lang="ru-RU"/>
          </a:p>
        </p:txBody>
      </p:sp>
    </p:spTree>
    <p:extLst>
      <p:ext uri="{BB962C8B-B14F-4D97-AF65-F5344CB8AC3E}">
        <p14:creationId xmlns:p14="http://schemas.microsoft.com/office/powerpoint/2010/main" val="290669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070814F-6F27-4BC2-9D11-419F2C538774}" type="datetime1">
              <a:rPr lang="ru-RU" smtClean="0"/>
              <a:t>07.09.2023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E9DCE7-2F94-47F4-9E5E-38FADFFBDE60}" type="slidenum">
              <a:rPr lang="ru-RU" smtClean="0"/>
              <a:t>‹#›</a:t>
            </a:fld>
            <a:endParaRPr lang="ru-RU"/>
          </a:p>
        </p:txBody>
      </p:sp>
    </p:spTree>
    <p:extLst>
      <p:ext uri="{BB962C8B-B14F-4D97-AF65-F5344CB8AC3E}">
        <p14:creationId xmlns:p14="http://schemas.microsoft.com/office/powerpoint/2010/main" val="166323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927CD6C-10B4-479E-BFD3-E34E610331E6}" type="datetime1">
              <a:rPr lang="ru-RU" smtClean="0"/>
              <a:t>07.09.2023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E9DCE7-2F94-47F4-9E5E-38FADFFBDE60}"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74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414290F-2156-4E7F-8773-005DA1B50AC5}" type="datetime1">
              <a:rPr lang="ru-RU" smtClean="0"/>
              <a:t>07.09.2023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BE9DCE7-2F94-47F4-9E5E-38FADFFBDE60}" type="slidenum">
              <a:rPr lang="ru-RU" smtClean="0"/>
              <a:t>‹#›</a:t>
            </a:fld>
            <a:endParaRPr lang="ru-RU"/>
          </a:p>
        </p:txBody>
      </p:sp>
    </p:spTree>
    <p:extLst>
      <p:ext uri="{BB962C8B-B14F-4D97-AF65-F5344CB8AC3E}">
        <p14:creationId xmlns:p14="http://schemas.microsoft.com/office/powerpoint/2010/main" val="3262723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19EFDE3-0C3A-4BCE-8ACF-1DCAD586C9A6}" type="datetime1">
              <a:rPr lang="ru-RU" smtClean="0"/>
              <a:t>07.09.2023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BE9DCE7-2F94-47F4-9E5E-38FADFFBDE60}" type="slidenum">
              <a:rPr lang="ru-RU" smtClean="0"/>
              <a:t>‹#›</a:t>
            </a:fld>
            <a:endParaRPr lang="ru-RU"/>
          </a:p>
        </p:txBody>
      </p:sp>
    </p:spTree>
    <p:extLst>
      <p:ext uri="{BB962C8B-B14F-4D97-AF65-F5344CB8AC3E}">
        <p14:creationId xmlns:p14="http://schemas.microsoft.com/office/powerpoint/2010/main" val="96880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ED27C95-80CB-48FE-B2EA-42846940B3C3}" type="datetime1">
              <a:rPr lang="ru-RU" smtClean="0"/>
              <a:t>07.09.2023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BE9DCE7-2F94-47F4-9E5E-38FADFFBDE60}" type="slidenum">
              <a:rPr lang="ru-RU" smtClean="0"/>
              <a:t>‹#›</a:t>
            </a:fld>
            <a:endParaRPr lang="ru-RU"/>
          </a:p>
        </p:txBody>
      </p:sp>
    </p:spTree>
    <p:extLst>
      <p:ext uri="{BB962C8B-B14F-4D97-AF65-F5344CB8AC3E}">
        <p14:creationId xmlns:p14="http://schemas.microsoft.com/office/powerpoint/2010/main" val="10168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EEE36AC-E858-44B2-B036-6EC758B59468}" type="datetime1">
              <a:rPr lang="ru-RU" smtClean="0"/>
              <a:t>07.09.2023</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0BE9DCE7-2F94-47F4-9E5E-38FADFFBDE60}" type="slidenum">
              <a:rPr lang="ru-RU" smtClean="0"/>
              <a:t>‹#›</a:t>
            </a:fld>
            <a:endParaRPr lang="ru-RU"/>
          </a:p>
        </p:txBody>
      </p:sp>
    </p:spTree>
    <p:extLst>
      <p:ext uri="{BB962C8B-B14F-4D97-AF65-F5344CB8AC3E}">
        <p14:creationId xmlns:p14="http://schemas.microsoft.com/office/powerpoint/2010/main" val="292299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58605B7-AE13-40F2-A9ED-E40B21B28454}" type="datetime1">
              <a:rPr lang="ru-RU" smtClean="0"/>
              <a:t>07.09.2023</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E9DCE7-2F94-47F4-9E5E-38FADFFBDE60}" type="slidenum">
              <a:rPr lang="ru-RU" smtClean="0"/>
              <a:t>‹#›</a:t>
            </a:fld>
            <a:endParaRPr lang="ru-RU"/>
          </a:p>
        </p:txBody>
      </p:sp>
    </p:spTree>
    <p:extLst>
      <p:ext uri="{BB962C8B-B14F-4D97-AF65-F5344CB8AC3E}">
        <p14:creationId xmlns:p14="http://schemas.microsoft.com/office/powerpoint/2010/main" val="1853279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3333150-49E8-4FA3-86A9-1A8DE658FE36}" type="datetime1">
              <a:rPr lang="ru-RU" smtClean="0"/>
              <a:t>07.09.2023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BE9DCE7-2F94-47F4-9E5E-38FADFFBDE60}" type="slidenum">
              <a:rPr lang="ru-RU" smtClean="0"/>
              <a:t>‹#›</a:t>
            </a:fld>
            <a:endParaRPr lang="ru-RU"/>
          </a:p>
        </p:txBody>
      </p:sp>
    </p:spTree>
    <p:extLst>
      <p:ext uri="{BB962C8B-B14F-4D97-AF65-F5344CB8AC3E}">
        <p14:creationId xmlns:p14="http://schemas.microsoft.com/office/powerpoint/2010/main" val="1314609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0C26590-34D0-4B0B-A071-681A7C87B6A9}" type="datetime1">
              <a:rPr lang="ru-RU" smtClean="0"/>
              <a:t>07.09.2023</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BE9DCE7-2F94-47F4-9E5E-38FADFFBDE60}"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28456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ru.wikipedia.org/wiki/%D0%A9%D0%B5%D0%B1%D0%B5%D0%BD%D1%8C" TargetMode="External"/><Relationship Id="rId3" Type="http://schemas.openxmlformats.org/officeDocument/2006/relationships/hyperlink" Target="https://ru.wikipedia.org/wiki/%D0%A1%D0%BE%D1%82%D1%8B_(%D0%B3%D0%B5%D0%BE%D0%BC%D0%B5%D1%82%D1%80%D0%B8%D1%8F)" TargetMode="External"/><Relationship Id="rId7" Type="http://schemas.openxmlformats.org/officeDocument/2006/relationships/hyperlink" Target="https://ru.wikipedia.org/wiki/%D0%93%D1%80%D1%83%D0%BD%D1%82" TargetMode="External"/><Relationship Id="rId2" Type="http://schemas.openxmlformats.org/officeDocument/2006/relationships/hyperlink" Target="https://ru.wikipedia.org/wiki/%D0%93%D0%B5%D0%BE%D1%81%D0%B8%D0%BD%D1%82%D0%B5%D1%82%D0%B8%D0%BA%D0%B8" TargetMode="External"/><Relationship Id="rId1" Type="http://schemas.openxmlformats.org/officeDocument/2006/relationships/slideLayout" Target="../slideLayouts/slideLayout2.xml"/><Relationship Id="rId6" Type="http://schemas.openxmlformats.org/officeDocument/2006/relationships/hyperlink" Target="https://ru.wikipedia.org/wiki/%D0%9F%D0%BE%D0%BB%D0%B8%D0%BF%D1%80%D0%BE%D0%BF%D0%B8%D0%BB%D0%B5%D0%BD" TargetMode="External"/><Relationship Id="rId11" Type="http://schemas.openxmlformats.org/officeDocument/2006/relationships/image" Target="../media/image2.png"/><Relationship Id="rId5" Type="http://schemas.openxmlformats.org/officeDocument/2006/relationships/hyperlink" Target="https://ru.wikipedia.org/wiki/%D0%9F%D0%BE%D0%BB%D0%B8%D1%8D%D1%82%D0%B8%D0%BB%D0%B5%D0%BD" TargetMode="External"/><Relationship Id="rId10" Type="http://schemas.openxmlformats.org/officeDocument/2006/relationships/hyperlink" Target="https://ru.wikipedia.org/wiki/%D0%93%D0%B8%D0%B4%D1%80%D0%BE%D0%B8%D0%B7%D0%BE%D0%BB%D1%8F%D1%86%D0%B8%D1%8F" TargetMode="External"/><Relationship Id="rId4" Type="http://schemas.openxmlformats.org/officeDocument/2006/relationships/hyperlink" Target="https://ru.wikipedia.org/wiki/%D0%9F%D0%BE%D0%BB%D0%B8%D1%8D%D1%84%D0%B8%D1%80%D1%8B" TargetMode="External"/><Relationship Id="rId9" Type="http://schemas.openxmlformats.org/officeDocument/2006/relationships/hyperlink" Target="https://ru.wikipedia.org/wiki/%D0%9F%D0%B5%D1%81%D0%BE%D0%BA"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 y="513553"/>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802640" y="1909168"/>
            <a:ext cx="10393680" cy="1477328"/>
          </a:xfrm>
          <a:prstGeom prst="rect">
            <a:avLst/>
          </a:prstGeom>
        </p:spPr>
        <p:txBody>
          <a:bodyPr wrap="square">
            <a:spAutoFit/>
          </a:bodyPr>
          <a:lstStyle/>
          <a:p>
            <a:r>
              <a:rPr lang="ru-RU" b="1" dirty="0">
                <a:solidFill>
                  <a:srgbClr val="000000"/>
                </a:solidFill>
                <a:latin typeface="Times New Roman" panose="02020603050405020304" pitchFamily="18" charset="0"/>
                <a:ea typeface="Times New Roman" panose="02020603050405020304" pitchFamily="18" charset="0"/>
              </a:rPr>
              <a:t>Заказчик </a:t>
            </a:r>
            <a:r>
              <a:rPr lang="ru-RU" dirty="0">
                <a:solidFill>
                  <a:srgbClr val="000000"/>
                </a:solidFill>
                <a:latin typeface="Times New Roman" panose="02020603050405020304" pitchFamily="18" charset="0"/>
                <a:ea typeface="Times New Roman" panose="02020603050405020304" pitchFamily="18" charset="0"/>
              </a:rPr>
              <a:t>: Муниципальное автономное учреждение «Отдел капитального строительства муниципального образования «Майминский район»</a:t>
            </a:r>
          </a:p>
          <a:p>
            <a:r>
              <a:rPr lang="ru-RU" dirty="0">
                <a:solidFill>
                  <a:srgbClr val="000000"/>
                </a:solidFill>
                <a:latin typeface="Times New Roman" panose="02020603050405020304" pitchFamily="18" charset="0"/>
                <a:ea typeface="Times New Roman" panose="02020603050405020304" pitchFamily="18" charset="0"/>
              </a:rPr>
              <a:t>Юридический адрес и фактический адрес: 649100, Республика Алтай, Майминский район, с. </a:t>
            </a:r>
            <a:r>
              <a:rPr lang="ru-RU" dirty="0" err="1">
                <a:solidFill>
                  <a:srgbClr val="000000"/>
                </a:solidFill>
                <a:latin typeface="Times New Roman" panose="02020603050405020304" pitchFamily="18" charset="0"/>
                <a:ea typeface="Times New Roman" panose="02020603050405020304" pitchFamily="18" charset="0"/>
              </a:rPr>
              <a:t>Майма</a:t>
            </a:r>
            <a:r>
              <a:rPr lang="ru-RU" dirty="0">
                <a:solidFill>
                  <a:srgbClr val="000000"/>
                </a:solidFill>
                <a:latin typeface="Times New Roman" panose="02020603050405020304" pitchFamily="18" charset="0"/>
                <a:ea typeface="Times New Roman" panose="02020603050405020304" pitchFamily="18" charset="0"/>
              </a:rPr>
              <a:t>, ул. Ленина, д.22.</a:t>
            </a:r>
          </a:p>
          <a:p>
            <a:endParaRPr lang="ru-RU" dirty="0"/>
          </a:p>
        </p:txBody>
      </p:sp>
      <p:sp>
        <p:nvSpPr>
          <p:cNvPr id="5" name="Прямоугольник 4"/>
          <p:cNvSpPr/>
          <p:nvPr/>
        </p:nvSpPr>
        <p:spPr>
          <a:xfrm>
            <a:off x="325120" y="3058388"/>
            <a:ext cx="11704320" cy="1477328"/>
          </a:xfrm>
          <a:prstGeom prst="rect">
            <a:avLst/>
          </a:prstGeom>
        </p:spPr>
        <p:txBody>
          <a:bodyPr wrap="square">
            <a:spAutoFit/>
          </a:bodyPr>
          <a:lstStyle/>
          <a:p>
            <a:pPr indent="450215" algn="just">
              <a:spcAft>
                <a:spcPts val="0"/>
              </a:spcAft>
            </a:pPr>
            <a:r>
              <a:rPr lang="ru-RU" b="1" dirty="0">
                <a:solidFill>
                  <a:srgbClr val="000000"/>
                </a:solidFill>
                <a:latin typeface="Times New Roman" panose="02020603050405020304" pitchFamily="18" charset="0"/>
                <a:ea typeface="Times New Roman" panose="02020603050405020304" pitchFamily="18" charset="0"/>
              </a:rPr>
              <a:t>Разработчик проектной документации</a:t>
            </a:r>
            <a:r>
              <a:rPr lang="ru-RU" dirty="0">
                <a:solidFill>
                  <a:srgbClr val="000000"/>
                </a:solidFill>
                <a:latin typeface="Times New Roman" panose="02020603050405020304" pitchFamily="18" charset="0"/>
                <a:ea typeface="Times New Roman" panose="02020603050405020304" pitchFamily="18" charset="0"/>
              </a:rPr>
              <a:t>: ООО «</a:t>
            </a:r>
            <a:r>
              <a:rPr lang="ru-RU" dirty="0" err="1">
                <a:solidFill>
                  <a:srgbClr val="000000"/>
                </a:solidFill>
                <a:latin typeface="Times New Roman" panose="02020603050405020304" pitchFamily="18" charset="0"/>
                <a:ea typeface="Times New Roman" panose="02020603050405020304" pitchFamily="18" charset="0"/>
              </a:rPr>
              <a:t>УкуЛаб</a:t>
            </a:r>
            <a:r>
              <a:rPr lang="ru-RU" dirty="0">
                <a:solidFill>
                  <a:srgbClr val="000000"/>
                </a:solidFill>
                <a:latin typeface="Times New Roman" panose="02020603050405020304" pitchFamily="18" charset="0"/>
                <a:ea typeface="Times New Roman" panose="02020603050405020304" pitchFamily="18" charset="0"/>
              </a:rPr>
              <a:t>», ИНН 1659170077</a:t>
            </a:r>
          </a:p>
          <a:p>
            <a:pPr indent="450215" algn="just">
              <a:spcAft>
                <a:spcPts val="0"/>
              </a:spcAft>
            </a:pPr>
            <a:r>
              <a:rPr lang="ru-RU" dirty="0">
                <a:latin typeface="Times New Roman" panose="02020603050405020304" pitchFamily="18" charset="0"/>
                <a:ea typeface="Times New Roman" panose="02020603050405020304" pitchFamily="18" charset="0"/>
              </a:rPr>
              <a:t>Юридический адрес и фактический адрес: 420054, Татарстан, г. Казань, ул. Техническая, 23Б, помещение 1005.</a:t>
            </a:r>
          </a:p>
          <a:p>
            <a:pPr indent="450215" algn="just">
              <a:spcAft>
                <a:spcPts val="0"/>
              </a:spcAft>
            </a:pPr>
            <a:r>
              <a:rPr lang="ru-RU" dirty="0">
                <a:latin typeface="Times New Roman" panose="02020603050405020304" pitchFamily="18" charset="0"/>
                <a:ea typeface="Times New Roman" panose="02020603050405020304" pitchFamily="18" charset="0"/>
              </a:rPr>
              <a:t>ФИО, тел. сотрудника - контактного лица: представитель руководства по качеству ООО «</a:t>
            </a:r>
            <a:r>
              <a:rPr lang="ru-RU" dirty="0" err="1">
                <a:latin typeface="Times New Roman" panose="02020603050405020304" pitchFamily="18" charset="0"/>
                <a:ea typeface="Times New Roman" panose="02020603050405020304" pitchFamily="18" charset="0"/>
              </a:rPr>
              <a:t>УкуЛаб</a:t>
            </a:r>
            <a:r>
              <a:rPr lang="ru-RU" dirty="0">
                <a:latin typeface="Times New Roman" panose="02020603050405020304" pitchFamily="18" charset="0"/>
                <a:ea typeface="Times New Roman" panose="02020603050405020304" pitchFamily="18" charset="0"/>
              </a:rPr>
              <a:t>»»</a:t>
            </a:r>
          </a:p>
          <a:p>
            <a:pPr indent="450215" algn="just">
              <a:spcAft>
                <a:spcPts val="0"/>
              </a:spcAft>
            </a:pPr>
            <a:r>
              <a:rPr lang="ru-RU" dirty="0" err="1">
                <a:latin typeface="Times New Roman" panose="02020603050405020304" pitchFamily="18" charset="0"/>
                <a:ea typeface="Times New Roman" panose="02020603050405020304" pitchFamily="18" charset="0"/>
              </a:rPr>
              <a:t>Исмаилова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Румия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Няжиповна</a:t>
            </a:r>
            <a:r>
              <a:rPr lang="ru-RU" dirty="0">
                <a:latin typeface="Times New Roman" panose="02020603050405020304" pitchFamily="18" charset="0"/>
                <a:ea typeface="Times New Roman" panose="02020603050405020304" pitchFamily="18" charset="0"/>
              </a:rPr>
              <a:t>, тел. +7 9093083160.</a:t>
            </a:r>
          </a:p>
          <a:p>
            <a:pPr indent="450215" algn="just">
              <a:spcAft>
                <a:spcPts val="0"/>
              </a:spcAft>
            </a:pPr>
            <a:endParaRPr lang="ru-RU" dirty="0">
              <a:effectLst/>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2400803" y="792849"/>
            <a:ext cx="8618706"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p:txBody>
      </p:sp>
      <p:sp>
        <p:nvSpPr>
          <p:cNvPr id="11" name="Номер слайда 10"/>
          <p:cNvSpPr>
            <a:spLocks noGrp="1"/>
          </p:cNvSpPr>
          <p:nvPr>
            <p:ph type="sldNum" sz="quarter" idx="12"/>
          </p:nvPr>
        </p:nvSpPr>
        <p:spPr/>
        <p:txBody>
          <a:bodyPr/>
          <a:lstStyle/>
          <a:p>
            <a:fld id="{0BE9DCE7-2F94-47F4-9E5E-38FADFFBDE60}" type="slidenum">
              <a:rPr lang="ru-RU" sz="1800" smtClean="0">
                <a:latin typeface="Times New Roman" panose="02020603050405020304" pitchFamily="18" charset="0"/>
                <a:cs typeface="Times New Roman" panose="02020603050405020304" pitchFamily="18" charset="0"/>
              </a:rPr>
              <a:t>1</a:t>
            </a:fld>
            <a:endParaRPr lang="ru-RU" sz="180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72160" y="4535716"/>
            <a:ext cx="10556240" cy="646331"/>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Объектом рекультивации является </a:t>
            </a:r>
            <a:r>
              <a:rPr lang="ru-RU" dirty="0">
                <a:latin typeface="Times New Roman" panose="02020603050405020304" pitchFamily="18" charset="0"/>
                <a:cs typeface="Times New Roman" panose="02020603050405020304" pitchFamily="18" charset="0"/>
              </a:rPr>
              <a:t>«Полигон по переработке твердых бытовых отходов мощностью 32,5 тыс. тонн в год, расположенный в с. </a:t>
            </a:r>
            <a:r>
              <a:rPr lang="ru-RU" dirty="0" err="1">
                <a:latin typeface="Times New Roman" panose="02020603050405020304" pitchFamily="18" charset="0"/>
                <a:cs typeface="Times New Roman" panose="02020603050405020304" pitchFamily="18" charset="0"/>
              </a:rPr>
              <a:t>Майма</a:t>
            </a:r>
            <a:r>
              <a:rPr lang="ru-RU" dirty="0">
                <a:latin typeface="Times New Roman" panose="02020603050405020304" pitchFamily="18" charset="0"/>
                <a:cs typeface="Times New Roman" panose="02020603050405020304" pitchFamily="18" charset="0"/>
              </a:rPr>
              <a:t>, Майминского района, Республики Алтай»</a:t>
            </a:r>
          </a:p>
        </p:txBody>
      </p:sp>
    </p:spTree>
    <p:extLst>
      <p:ext uri="{BB962C8B-B14F-4D97-AF65-F5344CB8AC3E}">
        <p14:creationId xmlns:p14="http://schemas.microsoft.com/office/powerpoint/2010/main" val="260517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 y="513553"/>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400803" y="792849"/>
            <a:ext cx="8567410"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p:txBody>
      </p:sp>
      <p:sp>
        <p:nvSpPr>
          <p:cNvPr id="11" name="Номер слайда 10"/>
          <p:cNvSpPr>
            <a:spLocks noGrp="1"/>
          </p:cNvSpPr>
          <p:nvPr>
            <p:ph type="sldNum" sz="quarter" idx="12"/>
          </p:nvPr>
        </p:nvSpPr>
        <p:spPr/>
        <p:txBody>
          <a:bodyPr/>
          <a:lstStyle/>
          <a:p>
            <a:fld id="{0BE9DCE7-2F94-47F4-9E5E-38FADFFBDE60}" type="slidenum">
              <a:rPr lang="ru-RU" sz="1800" smtClean="0">
                <a:latin typeface="Times New Roman" panose="02020603050405020304" pitchFamily="18" charset="0"/>
                <a:cs typeface="Times New Roman" panose="02020603050405020304" pitchFamily="18" charset="0"/>
              </a:rPr>
              <a:t>10</a:t>
            </a:fld>
            <a:endParaRPr lang="ru-RU" sz="180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25134" y="1852414"/>
            <a:ext cx="10387349" cy="646331"/>
          </a:xfrm>
          <a:prstGeom prst="rect">
            <a:avLst/>
          </a:prstGeom>
        </p:spPr>
        <p:txBody>
          <a:bodyPr wrap="square">
            <a:spAutoFit/>
          </a:bodyPr>
          <a:lstStyle/>
          <a:p>
            <a:pPr algn="just"/>
            <a:r>
              <a:rPr lang="ru-RU" b="1" dirty="0">
                <a:latin typeface="Times New Roman" panose="02020603050405020304" pitchFamily="18" charset="0"/>
                <a:cs typeface="Times New Roman" panose="02020603050405020304" pitchFamily="18" charset="0"/>
              </a:rPr>
              <a:t>Выводы, сделанные на основании проведенных инженерных изысканий и лабораторных исследований объектов окружающей среды</a:t>
            </a:r>
          </a:p>
        </p:txBody>
      </p:sp>
      <p:sp>
        <p:nvSpPr>
          <p:cNvPr id="2" name="Прямоугольник 1"/>
          <p:cNvSpPr/>
          <p:nvPr/>
        </p:nvSpPr>
        <p:spPr>
          <a:xfrm>
            <a:off x="767080" y="2708478"/>
            <a:ext cx="10657840" cy="2031325"/>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Анализ воздействия объекта рекультивации показал, что по всем показателям (загрязнителем) воздействия на окружающую среду: атмосферный воздух, поверхностная природная вода, почва не превышают предельно-допустимые значения, установленные для этих показателей действующей нормативной документацией.</a:t>
            </a:r>
          </a:p>
          <a:p>
            <a:pPr algn="just"/>
            <a:endParaRPr lang="ru-RU" dirty="0">
              <a:latin typeface="Times New Roman" panose="02020603050405020304" pitchFamily="18" charset="0"/>
              <a:cs typeface="Times New Roman" panose="02020603050405020304" pitchFamily="18" charset="0"/>
            </a:endParaRPr>
          </a:p>
          <a:p>
            <a:pPr algn="just"/>
            <a:r>
              <a:rPr lang="ru-RU" b="1" dirty="0">
                <a:latin typeface="Times New Roman" panose="02020603050405020304" pitchFamily="18" charset="0"/>
                <a:cs typeface="Times New Roman" panose="02020603050405020304" pitchFamily="18" charset="0"/>
              </a:rPr>
              <a:t>С точки зрения воздействия на окружающую среду проведение работ по рекультивации технически возможны.</a:t>
            </a:r>
          </a:p>
        </p:txBody>
      </p:sp>
    </p:spTree>
    <p:extLst>
      <p:ext uri="{BB962C8B-B14F-4D97-AF65-F5344CB8AC3E}">
        <p14:creationId xmlns:p14="http://schemas.microsoft.com/office/powerpoint/2010/main" val="137003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 y="513553"/>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400803" y="792849"/>
            <a:ext cx="8567410"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p:txBody>
      </p:sp>
      <p:sp>
        <p:nvSpPr>
          <p:cNvPr id="11" name="Номер слайда 10"/>
          <p:cNvSpPr>
            <a:spLocks noGrp="1"/>
          </p:cNvSpPr>
          <p:nvPr>
            <p:ph type="sldNum" sz="quarter" idx="12"/>
          </p:nvPr>
        </p:nvSpPr>
        <p:spPr/>
        <p:txBody>
          <a:bodyPr/>
          <a:lstStyle/>
          <a:p>
            <a:fld id="{0BE9DCE7-2F94-47F4-9E5E-38FADFFBDE60}" type="slidenum">
              <a:rPr lang="ru-RU" sz="1800" smtClean="0">
                <a:latin typeface="Times New Roman" panose="02020603050405020304" pitchFamily="18" charset="0"/>
                <a:cs typeface="Times New Roman" panose="02020603050405020304" pitchFamily="18" charset="0"/>
              </a:rPr>
              <a:t>11</a:t>
            </a:fld>
            <a:endParaRPr lang="ru-RU" sz="180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904240" y="1687144"/>
            <a:ext cx="10206212" cy="4955203"/>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Этапы рекультивации полигонов ТКО</a:t>
            </a:r>
          </a:p>
          <a:p>
            <a:pPr algn="just" fontAlgn="base"/>
            <a:r>
              <a:rPr lang="ru-RU" sz="1400" b="1" dirty="0">
                <a:latin typeface="Times New Roman" panose="02020603050405020304" pitchFamily="18" charset="0"/>
                <a:cs typeface="Times New Roman" panose="02020603050405020304" pitchFamily="18" charset="0"/>
              </a:rPr>
              <a:t>1Технический этап рекультивации полигона ТКО</a:t>
            </a:r>
          </a:p>
          <a:p>
            <a:pPr algn="just" fontAlgn="base"/>
            <a:r>
              <a:rPr lang="ru-RU" sz="1400" dirty="0">
                <a:latin typeface="Times New Roman" panose="02020603050405020304" pitchFamily="18" charset="0"/>
                <a:cs typeface="Times New Roman" panose="02020603050405020304" pitchFamily="18" charset="0"/>
              </a:rPr>
              <a:t>Технический этап включает в себя следующие операции, связанные с бывшими местами утилизации и захоронения ТКО:</a:t>
            </a:r>
          </a:p>
          <a:p>
            <a:pPr indent="265113" algn="just" fontAlgn="base"/>
            <a:r>
              <a:rPr lang="ru-RU" sz="1400" dirty="0">
                <a:latin typeface="Times New Roman" panose="02020603050405020304" pitchFamily="18" charset="0"/>
                <a:cs typeface="Times New Roman" panose="02020603050405020304" pitchFamily="18" charset="0"/>
              </a:rPr>
              <a:t>- исследования общего состояния полигона ТКО и ее влияния на окружающую среду;</a:t>
            </a:r>
          </a:p>
          <a:p>
            <a:pPr indent="265113" algn="just" fontAlgn="base"/>
            <a:r>
              <a:rPr lang="ru-RU" sz="1400" dirty="0">
                <a:latin typeface="Times New Roman" panose="02020603050405020304" pitchFamily="18" charset="0"/>
                <a:cs typeface="Times New Roman" panose="02020603050405020304" pitchFamily="18" charset="0"/>
              </a:rPr>
              <a:t>- процедуру подготовки полигона ТКО к дальнейшему применению;</a:t>
            </a:r>
          </a:p>
          <a:p>
            <a:pPr indent="265113" algn="just" fontAlgn="base"/>
            <a:r>
              <a:rPr lang="ru-RU" sz="1400" dirty="0">
                <a:latin typeface="Times New Roman" panose="02020603050405020304" pitchFamily="18" charset="0"/>
                <a:cs typeface="Times New Roman" panose="02020603050405020304" pitchFamily="18" charset="0"/>
              </a:rPr>
              <a:t>- выработку решений по предотвращению вредного химического воздействия образующегося свалочного газа. Для этого определяется его состав и химические свойства (</a:t>
            </a:r>
            <a:r>
              <a:rPr lang="ru-RU" sz="1400" dirty="0" err="1">
                <a:latin typeface="Times New Roman" panose="02020603050405020304" pitchFamily="18" charset="0"/>
                <a:cs typeface="Times New Roman" panose="02020603050405020304" pitchFamily="18" charset="0"/>
              </a:rPr>
              <a:t>газогеохимические</a:t>
            </a:r>
            <a:r>
              <a:rPr lang="ru-RU" sz="1400" dirty="0">
                <a:latin typeface="Times New Roman" panose="02020603050405020304" pitchFamily="18" charset="0"/>
                <a:cs typeface="Times New Roman" panose="02020603050405020304" pitchFamily="18" charset="0"/>
              </a:rPr>
              <a:t> исследования). После этого составляется прогноз образования биогаза, и принимаются меры по его дегазации. </a:t>
            </a:r>
          </a:p>
          <a:p>
            <a:pPr algn="just" fontAlgn="base"/>
            <a:r>
              <a:rPr lang="ru-RU" sz="1400" b="1" dirty="0">
                <a:latin typeface="Times New Roman" panose="02020603050405020304" pitchFamily="18" charset="0"/>
                <a:cs typeface="Times New Roman" panose="02020603050405020304" pitchFamily="18" charset="0"/>
              </a:rPr>
              <a:t>2 Биологический этап рекультивации полигона бытовых отходов</a:t>
            </a:r>
          </a:p>
          <a:p>
            <a:pPr algn="just" fontAlgn="base"/>
            <a:r>
              <a:rPr lang="ru-RU" sz="1400" dirty="0">
                <a:latin typeface="Times New Roman" panose="02020603050405020304" pitchFamily="18" charset="0"/>
                <a:cs typeface="Times New Roman" panose="02020603050405020304" pitchFamily="18" charset="0"/>
              </a:rPr>
              <a:t>В ходе проведения биологического этапа включаются процессы, касающиеся непосредственного восстановления почвы для их эксплуатации в народном хозяйстве. Сюда относится комплекс следующих мер:</a:t>
            </a:r>
          </a:p>
          <a:p>
            <a:pPr indent="265113" algn="just" fontAlgn="base"/>
            <a:r>
              <a:rPr lang="ru-RU" sz="1400" dirty="0">
                <a:latin typeface="Times New Roman" panose="02020603050405020304" pitchFamily="18" charset="0"/>
                <a:cs typeface="Times New Roman" panose="02020603050405020304" pitchFamily="18" charset="0"/>
              </a:rPr>
              <a:t>- агротехнических: подготовка почвы, устраняют остатки вредных веществ;</a:t>
            </a:r>
          </a:p>
          <a:p>
            <a:pPr indent="265113" algn="just" fontAlgn="base"/>
            <a:r>
              <a:rPr lang="ru-RU" sz="1400" dirty="0">
                <a:latin typeface="Times New Roman" panose="02020603050405020304" pitchFamily="18" charset="0"/>
                <a:cs typeface="Times New Roman" panose="02020603050405020304" pitchFamily="18" charset="0"/>
              </a:rPr>
              <a:t>- фитомелиоративных: подбор посадочного материала, который растёт и выживет в данном климате при выпадении осадков, засевание растений.</a:t>
            </a:r>
          </a:p>
          <a:p>
            <a:pPr algn="just" fontAlgn="base"/>
            <a:r>
              <a:rPr lang="ru-RU" sz="1400" dirty="0">
                <a:latin typeface="Times New Roman" panose="02020603050405020304" pitchFamily="18" charset="0"/>
                <a:cs typeface="Times New Roman" panose="02020603050405020304" pitchFamily="18" charset="0"/>
              </a:rPr>
              <a:t>После биологического этапа земля должна представлять собой устойчивый ландшафт со сбалансированной растительной системой. Несмотря на все принятые меры по защите почвы, невозможно полностью сохранить окружающую среду. Поэтому не рекомендуется массовое заселение людей на участке бывшего полигона.</a:t>
            </a:r>
          </a:p>
          <a:p>
            <a:pPr algn="just" fontAlgn="base"/>
            <a:r>
              <a:rPr lang="ru-RU" sz="1400" dirty="0">
                <a:latin typeface="Times New Roman" panose="02020603050405020304" pitchFamily="18" charset="0"/>
                <a:cs typeface="Times New Roman" panose="02020603050405020304" pitchFamily="18" charset="0"/>
              </a:rPr>
              <a:t>Ликвидация полигонов ТКО направлена на полное восстановление территории бывших мест утилизации и захоронения отходов производства и потребления.</a:t>
            </a:r>
          </a:p>
          <a:p>
            <a:pPr algn="just" fontAlgn="base"/>
            <a:r>
              <a:rPr lang="ru-RU" sz="1400" b="1" dirty="0">
                <a:latin typeface="Times New Roman" panose="02020603050405020304" pitchFamily="18" charset="0"/>
                <a:cs typeface="Times New Roman" panose="02020603050405020304" pitchFamily="18" charset="0"/>
              </a:rPr>
              <a:t>Направление рекультивации полигона ТКО</a:t>
            </a:r>
            <a:r>
              <a:rPr lang="ru-RU" sz="1400" dirty="0">
                <a:latin typeface="Times New Roman" panose="02020603050405020304" pitchFamily="18" charset="0"/>
                <a:cs typeface="Times New Roman" panose="02020603050405020304" pitchFamily="18" charset="0"/>
              </a:rPr>
              <a:t>: лесохозяйственное направление подразумевает создание на бывших местах утилизации и захоронения твердых бытовых отходов зеленых насаждений различных типов.</a:t>
            </a:r>
          </a:p>
          <a:p>
            <a:pPr algn="just" fontAlgn="base"/>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5943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 y="513553"/>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400803" y="792849"/>
            <a:ext cx="8567410"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p:txBody>
      </p:sp>
      <p:sp>
        <p:nvSpPr>
          <p:cNvPr id="11" name="Номер слайда 10"/>
          <p:cNvSpPr>
            <a:spLocks noGrp="1"/>
          </p:cNvSpPr>
          <p:nvPr>
            <p:ph type="sldNum" sz="quarter" idx="12"/>
          </p:nvPr>
        </p:nvSpPr>
        <p:spPr/>
        <p:txBody>
          <a:bodyPr/>
          <a:lstStyle/>
          <a:p>
            <a:fld id="{0BE9DCE7-2F94-47F4-9E5E-38FADFFBDE60}" type="slidenum">
              <a:rPr lang="ru-RU" sz="1800" smtClean="0">
                <a:latin typeface="Times New Roman" panose="02020603050405020304" pitchFamily="18" charset="0"/>
                <a:cs typeface="Times New Roman" panose="02020603050405020304" pitchFamily="18" charset="0"/>
              </a:rPr>
              <a:t>12</a:t>
            </a:fld>
            <a:endParaRPr lang="ru-RU" sz="180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57141" y="2737604"/>
            <a:ext cx="1900787" cy="923330"/>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Перечень работ </a:t>
            </a:r>
          </a:p>
          <a:p>
            <a:r>
              <a:rPr lang="ru-RU" b="1" dirty="0">
                <a:latin typeface="Times New Roman" panose="02020603050405020304" pitchFamily="18" charset="0"/>
                <a:cs typeface="Times New Roman" panose="02020603050405020304" pitchFamily="18" charset="0"/>
              </a:rPr>
              <a:t>на объекте </a:t>
            </a:r>
          </a:p>
          <a:p>
            <a:r>
              <a:rPr lang="ru-RU" b="1" dirty="0">
                <a:latin typeface="Times New Roman" panose="02020603050405020304" pitchFamily="18" charset="0"/>
                <a:cs typeface="Times New Roman" panose="02020603050405020304" pitchFamily="18" charset="0"/>
              </a:rPr>
              <a:t>рекультивации</a:t>
            </a:r>
            <a:endParaRPr lang="ru-RU" dirty="0">
              <a:latin typeface="Times New Roman" panose="02020603050405020304" pitchFamily="18" charset="0"/>
              <a:cs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id="{7CC4D3FE-4101-4501-A56E-DAD6EF4BEF3F}"/>
              </a:ext>
            </a:extLst>
          </p:cNvPr>
          <p:cNvGraphicFramePr>
            <a:graphicFrameLocks noGrp="1"/>
          </p:cNvGraphicFramePr>
          <p:nvPr>
            <p:extLst>
              <p:ext uri="{D42A27DB-BD31-4B8C-83A1-F6EECF244321}">
                <p14:modId xmlns:p14="http://schemas.microsoft.com/office/powerpoint/2010/main" val="1700466840"/>
              </p:ext>
            </p:extLst>
          </p:nvPr>
        </p:nvGraphicFramePr>
        <p:xfrm>
          <a:off x="2400803" y="1731961"/>
          <a:ext cx="9329785" cy="4467914"/>
        </p:xfrm>
        <a:graphic>
          <a:graphicData uri="http://schemas.openxmlformats.org/drawingml/2006/table">
            <a:tbl>
              <a:tblPr firstRow="1" firstCol="1" bandRow="1"/>
              <a:tblGrid>
                <a:gridCol w="517138">
                  <a:extLst>
                    <a:ext uri="{9D8B030D-6E8A-4147-A177-3AD203B41FA5}">
                      <a16:colId xmlns:a16="http://schemas.microsoft.com/office/drawing/2014/main" val="3502218844"/>
                    </a:ext>
                  </a:extLst>
                </a:gridCol>
                <a:gridCol w="8812647">
                  <a:extLst>
                    <a:ext uri="{9D8B030D-6E8A-4147-A177-3AD203B41FA5}">
                      <a16:colId xmlns:a16="http://schemas.microsoft.com/office/drawing/2014/main" val="1031611131"/>
                    </a:ext>
                  </a:extLst>
                </a:gridCol>
              </a:tblGrid>
              <a:tr h="148794">
                <a:tc gridSpan="2">
                  <a:txBody>
                    <a:bodyPr/>
                    <a:lstStyle/>
                    <a:p>
                      <a:pPr algn="ctr">
                        <a:lnSpc>
                          <a:spcPct val="107000"/>
                        </a:lnSpc>
                      </a:pPr>
                      <a:r>
                        <a:rPr lang="ru-RU" sz="1000" b="1">
                          <a:effectLst/>
                          <a:latin typeface="Times New Roman" panose="02020603050405020304" pitchFamily="18" charset="0"/>
                          <a:ea typeface="Calibri" panose="020F0502020204030204" pitchFamily="34" charset="0"/>
                          <a:cs typeface="Times New Roman" panose="02020603050405020304" pitchFamily="18" charset="0"/>
                        </a:rPr>
                        <a:t>Наименование работ</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831180330"/>
                  </a:ext>
                </a:extLst>
              </a:tr>
              <a:tr h="148794">
                <a:tc gridSpan="2">
                  <a:txBody>
                    <a:bodyPr/>
                    <a:lstStyle/>
                    <a:p>
                      <a:pPr>
                        <a:lnSpc>
                          <a:spcPct val="107000"/>
                        </a:lnSpc>
                      </a:pPr>
                      <a:r>
                        <a:rPr lang="ru-RU" sz="1000" b="1">
                          <a:effectLst/>
                          <a:latin typeface="Times New Roman" panose="02020603050405020304" pitchFamily="18" charset="0"/>
                          <a:ea typeface="Calibri" panose="020F0502020204030204" pitchFamily="34" charset="0"/>
                          <a:cs typeface="Times New Roman" panose="02020603050405020304" pitchFamily="18" charset="0"/>
                        </a:rPr>
                        <a:t>1 ЭТАП ВЫПОНЕНИЯ РАБОТ: Проведение пассивного метода дегазации свалки</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615832316"/>
                  </a:ext>
                </a:extLst>
              </a:tr>
              <a:tr h="227954">
                <a:tc gridSpan="2">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Закупка и доставка материалов (стальная труба, металлопрофиль, стальной лист, арматура, щебень, цемент, бетон, песок, песчано-гравийной смеси на самосвале</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401514029"/>
                  </a:ext>
                </a:extLst>
              </a:tr>
              <a:tr h="148794">
                <a:tc gridSpan="2">
                  <a:txBody>
                    <a:bodyPr/>
                    <a:lstStyle/>
                    <a:p>
                      <a:pPr>
                        <a:lnSpc>
                          <a:spcPct val="107000"/>
                        </a:lnSpc>
                      </a:pPr>
                      <a:r>
                        <a:rPr lang="ru-RU" sz="1000" b="1">
                          <a:effectLst/>
                          <a:latin typeface="Times New Roman" panose="02020603050405020304" pitchFamily="18" charset="0"/>
                          <a:ea typeface="Calibri" panose="020F0502020204030204" pitchFamily="34" charset="0"/>
                          <a:cs typeface="Times New Roman" panose="02020603050405020304" pitchFamily="18" charset="0"/>
                        </a:rPr>
                        <a:t>ПРОМЕЖУТОЧНЫЙ ЭТАП: СРОК ВЫХОДА БИОГАЗА:</a:t>
                      </a:r>
                      <a:r>
                        <a:rPr lang="ru-RU" sz="1000">
                          <a:effectLst/>
                          <a:latin typeface="Times New Roman" panose="02020603050405020304" pitchFamily="18" charset="0"/>
                          <a:ea typeface="Calibri" panose="020F0502020204030204" pitchFamily="34" charset="0"/>
                          <a:cs typeface="Times New Roman" panose="02020603050405020304" pitchFamily="18" charset="0"/>
                        </a:rPr>
                        <a:t> 2 года.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828718700"/>
                  </a:ext>
                </a:extLst>
              </a:tr>
              <a:tr h="148794">
                <a:tc gridSpan="2">
                  <a:txBody>
                    <a:bodyPr/>
                    <a:lstStyle/>
                    <a:p>
                      <a:pPr>
                        <a:lnSpc>
                          <a:spcPct val="107000"/>
                        </a:lnSpc>
                      </a:pPr>
                      <a:r>
                        <a:rPr lang="ru-RU" sz="1000" b="1">
                          <a:effectLst/>
                          <a:latin typeface="Times New Roman" panose="02020603050405020304" pitchFamily="18" charset="0"/>
                          <a:ea typeface="Calibri" panose="020F0502020204030204" pitchFamily="34" charset="0"/>
                          <a:cs typeface="Times New Roman" panose="02020603050405020304" pitchFamily="18" charset="0"/>
                        </a:rPr>
                        <a:t>2 ЭТАП ВЫПОЛНЕНИЯ РАБОТ: ТЕХНИЧЕСКИЙ ЭТАП РЕКУЛЬТИВАЦИИ</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985996996"/>
                  </a:ext>
                </a:extLst>
              </a:tr>
              <a:tr h="148794">
                <a:tc gridSpan="2">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Восстановление и устройство дренажной системы</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040876851"/>
                  </a:ext>
                </a:extLst>
              </a:tr>
              <a:tr h="253265">
                <a:tc gridSpan="2">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Уборка и расчистка от навалов отходов, находящихся вне тела полигона с очисткой существующей бетонной стены ограждения тела полигона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842481752"/>
                  </a:ext>
                </a:extLst>
              </a:tr>
              <a:tr h="148794">
                <a:tc gridSpan="2">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Планировка основания гравитационной (габионной) стены</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2977616066"/>
                  </a:ext>
                </a:extLst>
              </a:tr>
              <a:tr h="148794">
                <a:tc gridSpan="2">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Устройство гравитационной (габионной) стены</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2835462135"/>
                  </a:ext>
                </a:extLst>
              </a:tr>
              <a:tr h="148794">
                <a:tc gridSpan="2">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Планировка и уплотнение тела полигона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005559980"/>
                  </a:ext>
                </a:extLst>
              </a:tr>
              <a:tr h="148794">
                <a:tc gridSpan="2">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Устройство системы естественной дегазации</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2020471748"/>
                  </a:ext>
                </a:extLst>
              </a:tr>
              <a:tr h="253265">
                <a:tc gridSpan="2">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Устройство колодцев (скважин) для отбора проб с целью мониторинга подземных вод по периметру тела полигона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811743036"/>
                  </a:ext>
                </a:extLst>
              </a:tr>
              <a:tr h="148794">
                <a:tc gridSpan="2">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Устройство защитного слоя поверхности тела полигона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475299023"/>
                  </a:ext>
                </a:extLst>
              </a:tr>
              <a:tr h="148794">
                <a:tc gridSpan="2">
                  <a:txBody>
                    <a:bodyPr/>
                    <a:lstStyle/>
                    <a:p>
                      <a:pPr>
                        <a:lnSpc>
                          <a:spcPct val="107000"/>
                        </a:lnSpc>
                      </a:pPr>
                      <a:r>
                        <a:rPr lang="ru-RU" sz="1000" b="1">
                          <a:effectLst/>
                          <a:latin typeface="Times New Roman" panose="02020603050405020304" pitchFamily="18" charset="0"/>
                          <a:ea typeface="Calibri" panose="020F0502020204030204" pitchFamily="34" charset="0"/>
                          <a:cs typeface="Times New Roman" panose="02020603050405020304" pitchFamily="18" charset="0"/>
                        </a:rPr>
                        <a:t>3 ЭТАП ВЫПОЛНЕНИЯ РАБОТ: БИОЛОГИЧЕСКИЙ ЭТАП РЕКУЛЬТИВАЦИИ (длительность 4 года)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2587304510"/>
                  </a:ext>
                </a:extLst>
              </a:tr>
              <a:tr h="148794">
                <a:tc gridSpan="2">
                  <a:txBody>
                    <a:bodyPr/>
                    <a:lstStyle/>
                    <a:p>
                      <a:pPr>
                        <a:lnSpc>
                          <a:spcPct val="107000"/>
                        </a:lnSpc>
                      </a:pPr>
                      <a:r>
                        <a:rPr lang="ru-RU" sz="1000" b="1">
                          <a:effectLst/>
                          <a:latin typeface="Times New Roman" panose="02020603050405020304" pitchFamily="18" charset="0"/>
                          <a:ea typeface="Calibri" panose="020F0502020204030204" pitchFamily="34" charset="0"/>
                          <a:cs typeface="Times New Roman" panose="02020603050405020304" pitchFamily="18" charset="0"/>
                        </a:rPr>
                        <a:t>ПЕРВЫЙ ГОД</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944542615"/>
                  </a:ext>
                </a:extLst>
              </a:tr>
              <a:tr h="148794">
                <a:tc>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Покупка удобрений и семян, доставка на объект рекультивации на самосвале</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896253"/>
                  </a:ext>
                </a:extLst>
              </a:tr>
              <a:tr h="148794">
                <a:tc>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Подготовка почвы, включающая в себя дискование на глубину до 10 см, внесение основного удобрения с помощью минитрактора с дисковой бороной</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725981"/>
                  </a:ext>
                </a:extLst>
              </a:tr>
              <a:tr h="148794">
                <a:tc>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Боронованием в 2 следа и предпосевное прикатывание</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938262"/>
                  </a:ext>
                </a:extLst>
              </a:tr>
              <a:tr h="148794">
                <a:tc>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Раздельно-рядовой посев подготовленной травосмеси</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349849"/>
                  </a:ext>
                </a:extLst>
              </a:tr>
              <a:tr h="148794">
                <a:tc>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5</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Полив</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842320"/>
                  </a:ext>
                </a:extLst>
              </a:tr>
              <a:tr h="148794">
                <a:tc>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6</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Скашивание на высоте 10-15 см с помощью трактора с косилкой</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032441"/>
                  </a:ext>
                </a:extLst>
              </a:tr>
              <a:tr h="227954">
                <a:tc>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7</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Подкормка минеральными удобрениями в соответствии с нормой подкормки с последующим боронованием на глубину 3-5 см</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580274"/>
                  </a:ext>
                </a:extLst>
              </a:tr>
              <a:tr h="148794">
                <a:tc gridSpan="2">
                  <a:txBody>
                    <a:bodyPr/>
                    <a:lstStyle/>
                    <a:p>
                      <a:pPr>
                        <a:lnSpc>
                          <a:spcPct val="107000"/>
                        </a:lnSpc>
                      </a:pPr>
                      <a:r>
                        <a:rPr lang="ru-RU" sz="1000" b="1">
                          <a:effectLst/>
                          <a:latin typeface="Times New Roman" panose="02020603050405020304" pitchFamily="18" charset="0"/>
                          <a:ea typeface="Calibri" panose="020F0502020204030204" pitchFamily="34" charset="0"/>
                          <a:cs typeface="Times New Roman" panose="02020603050405020304" pitchFamily="18" charset="0"/>
                        </a:rPr>
                        <a:t>НА 2, 3, И 4 ГОДЫ</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2960790046"/>
                  </a:ext>
                </a:extLst>
              </a:tr>
              <a:tr h="148794">
                <a:tc>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Покупка удобрений, доставка на объект рекультивации на самосвале</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234097"/>
                  </a:ext>
                </a:extLst>
              </a:tr>
              <a:tr h="463816">
                <a:tc>
                  <a:txBody>
                    <a:bodyPr/>
                    <a:lstStyle/>
                    <a:p>
                      <a:pPr>
                        <a:lnSpc>
                          <a:spcPct val="107000"/>
                        </a:lnSpc>
                      </a:pPr>
                      <a:r>
                        <a:rPr lang="ru-RU" sz="10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Подкормка азотными удобрениями в весенний период, боронование на глубину 3-5 см, скашивание на высоту 5-6 см и подкормка полным минеральным удобрением 140-200 кг/га действующего начала с последующим боронованием на глубину 3-5 см и поливом из расчета 200 </a:t>
                      </a:r>
                      <a:r>
                        <a:rPr lang="ru-RU" sz="1000" dirty="0" err="1">
                          <a:effectLst/>
                          <a:latin typeface="Times New Roman" panose="02020603050405020304" pitchFamily="18" charset="0"/>
                          <a:ea typeface="Calibri" panose="020F0502020204030204" pitchFamily="34" charset="0"/>
                          <a:cs typeface="Times New Roman" panose="02020603050405020304" pitchFamily="18" charset="0"/>
                        </a:rPr>
                        <a:t>куб.м</a:t>
                      </a: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/га при одноразовом поливе.</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31" marR="5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728504"/>
                  </a:ext>
                </a:extLst>
              </a:tr>
            </a:tbl>
          </a:graphicData>
        </a:graphic>
      </p:graphicFrame>
    </p:spTree>
    <p:extLst>
      <p:ext uri="{BB962C8B-B14F-4D97-AF65-F5344CB8AC3E}">
        <p14:creationId xmlns:p14="http://schemas.microsoft.com/office/powerpoint/2010/main" val="180427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 y="513553"/>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400803" y="792849"/>
            <a:ext cx="8567410"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p:txBody>
      </p:sp>
      <p:sp>
        <p:nvSpPr>
          <p:cNvPr id="11" name="Номер слайда 10"/>
          <p:cNvSpPr>
            <a:spLocks noGrp="1"/>
          </p:cNvSpPr>
          <p:nvPr>
            <p:ph type="sldNum" sz="quarter" idx="12"/>
          </p:nvPr>
        </p:nvSpPr>
        <p:spPr/>
        <p:txBody>
          <a:bodyPr/>
          <a:lstStyle/>
          <a:p>
            <a:fld id="{0BE9DCE7-2F94-47F4-9E5E-38FADFFBDE60}" type="slidenum">
              <a:rPr lang="ru-RU" sz="1800" smtClean="0">
                <a:latin typeface="Times New Roman" panose="02020603050405020304" pitchFamily="18" charset="0"/>
                <a:cs typeface="Times New Roman" panose="02020603050405020304" pitchFamily="18" charset="0"/>
              </a:rPr>
              <a:t>13</a:t>
            </a:fld>
            <a:endParaRPr lang="ru-RU" sz="1800">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771E6631-0803-4100-8DB3-2A46334F882E}"/>
              </a:ext>
            </a:extLst>
          </p:cNvPr>
          <p:cNvSpPr/>
          <p:nvPr/>
        </p:nvSpPr>
        <p:spPr>
          <a:xfrm>
            <a:off x="693010" y="1752539"/>
            <a:ext cx="10805979" cy="4216539"/>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1 Технический этап рекультивации </a:t>
            </a:r>
          </a:p>
          <a:p>
            <a:r>
              <a:rPr lang="ru-RU" sz="1400" dirty="0">
                <a:latin typeface="Times New Roman" panose="02020603050405020304" pitchFamily="18" charset="0"/>
                <a:cs typeface="Times New Roman" panose="02020603050405020304" pitchFamily="18" charset="0"/>
              </a:rPr>
              <a:t>Вывоз техногенных грунтов по периметру насыпного холма ТКО в границы тела полигона, планировка территории под устройство подпорной стены </a:t>
            </a:r>
          </a:p>
          <a:p>
            <a:r>
              <a:rPr lang="ru-RU" sz="1400" dirty="0">
                <a:latin typeface="Times New Roman" panose="02020603050405020304" pitchFamily="18" charset="0"/>
                <a:cs typeface="Times New Roman" panose="02020603050405020304" pitchFamily="18" charset="0"/>
              </a:rPr>
              <a:t>Срезка и перемещение техногенного грунта за границей тела ТКО производится бульдозером ДТ-75 или аналогичным оборудованием. </a:t>
            </a:r>
          </a:p>
          <a:p>
            <a:r>
              <a:rPr lang="ru-RU" sz="1400" dirty="0">
                <a:latin typeface="Times New Roman" panose="02020603050405020304" pitchFamily="18" charset="0"/>
                <a:cs typeface="Times New Roman" panose="02020603050405020304" pitchFamily="18" charset="0"/>
              </a:rPr>
              <a:t>На участке производства работ грунт, перемещаемый бульдозером в отвал, перегружается экскаватором в самосвал и далее – на создаваемую вновь насыпь. </a:t>
            </a:r>
          </a:p>
          <a:p>
            <a:r>
              <a:rPr lang="ru-RU" sz="1400" dirty="0">
                <a:latin typeface="Times New Roman" panose="02020603050405020304" pitchFamily="18" charset="0"/>
                <a:cs typeface="Times New Roman" panose="02020603050405020304" pitchFamily="18" charset="0"/>
              </a:rPr>
              <a:t>После чего производится устройство песчаного основания с уплотнением на площади срезки техногенного грунта для монтажа </a:t>
            </a:r>
            <a:r>
              <a:rPr lang="ru-RU" sz="1400" dirty="0" err="1">
                <a:latin typeface="Times New Roman" panose="02020603050405020304" pitchFamily="18" charset="0"/>
                <a:cs typeface="Times New Roman" panose="02020603050405020304" pitchFamily="18" charset="0"/>
              </a:rPr>
              <a:t>габионной</a:t>
            </a:r>
            <a:r>
              <a:rPr lang="ru-RU" sz="1400" dirty="0">
                <a:latin typeface="Times New Roman" panose="02020603050405020304" pitchFamily="18" charset="0"/>
                <a:cs typeface="Times New Roman" panose="02020603050405020304" pitchFamily="18" charset="0"/>
              </a:rPr>
              <a:t> стены. </a:t>
            </a:r>
          </a:p>
          <a:p>
            <a:r>
              <a:rPr lang="ru-RU" sz="1400" dirty="0">
                <a:latin typeface="Times New Roman" panose="02020603050405020304" pitchFamily="18" charset="0"/>
                <a:cs typeface="Times New Roman" panose="02020603050405020304" pitchFamily="18" charset="0"/>
              </a:rPr>
              <a:t>Укрепление по периметру подножья откосов тела полигона подпорной ступенчатой стеной из габионов высотой 5000 мм. </a:t>
            </a:r>
          </a:p>
          <a:p>
            <a:r>
              <a:rPr lang="ru-RU" sz="1400" dirty="0">
                <a:latin typeface="Times New Roman" panose="02020603050405020304" pitchFamily="18" charset="0"/>
                <a:cs typeface="Times New Roman" panose="02020603050405020304" pitchFamily="18" charset="0"/>
              </a:rPr>
              <a:t>Последовательность производства работ при устройстве подпорной стены из габионов: </a:t>
            </a:r>
          </a:p>
          <a:p>
            <a:pPr marL="285750" indent="-285750">
              <a:buFontTx/>
              <a:buChar char="-"/>
            </a:pPr>
            <a:r>
              <a:rPr lang="ru-RU" sz="1400" dirty="0">
                <a:latin typeface="Times New Roman" panose="02020603050405020304" pitchFamily="18" charset="0"/>
                <a:cs typeface="Times New Roman" panose="02020603050405020304" pitchFamily="18" charset="0"/>
              </a:rPr>
              <a:t>монтаж фиксирующих элементов габионов; </a:t>
            </a:r>
          </a:p>
          <a:p>
            <a:pPr marL="285750" indent="-285750">
              <a:buFontTx/>
              <a:buChar char="-"/>
            </a:pPr>
            <a:r>
              <a:rPr lang="ru-RU" sz="1400" dirty="0">
                <a:latin typeface="Times New Roman" panose="02020603050405020304" pitchFamily="18" charset="0"/>
                <a:cs typeface="Times New Roman" panose="02020603050405020304" pitchFamily="18" charset="0"/>
              </a:rPr>
              <a:t>укладка </a:t>
            </a:r>
            <a:r>
              <a:rPr lang="ru-RU" sz="1400" dirty="0" err="1">
                <a:latin typeface="Times New Roman" panose="02020603050405020304" pitchFamily="18" charset="0"/>
                <a:cs typeface="Times New Roman" panose="02020603050405020304" pitchFamily="18" charset="0"/>
              </a:rPr>
              <a:t>бентонитовых</a:t>
            </a:r>
            <a:r>
              <a:rPr lang="ru-RU" sz="1400" dirty="0">
                <a:latin typeface="Times New Roman" panose="02020603050405020304" pitchFamily="18" charset="0"/>
                <a:cs typeface="Times New Roman" panose="02020603050405020304" pitchFamily="18" charset="0"/>
              </a:rPr>
              <a:t> матов;</a:t>
            </a:r>
          </a:p>
          <a:p>
            <a:pPr marL="285750" indent="-285750">
              <a:buFontTx/>
              <a:buChar char="-"/>
            </a:pPr>
            <a:r>
              <a:rPr lang="ru-RU" sz="1400" dirty="0">
                <a:latin typeface="Times New Roman" panose="02020603050405020304" pitchFamily="18" charset="0"/>
                <a:cs typeface="Times New Roman" panose="02020603050405020304" pitchFamily="18" charset="0"/>
              </a:rPr>
              <a:t>установка </a:t>
            </a:r>
            <a:r>
              <a:rPr lang="ru-RU" sz="1400" dirty="0" err="1">
                <a:latin typeface="Times New Roman" panose="02020603050405020304" pitchFamily="18" charset="0"/>
                <a:cs typeface="Times New Roman" panose="02020603050405020304" pitchFamily="18" charset="0"/>
              </a:rPr>
              <a:t>габионных</a:t>
            </a:r>
            <a:r>
              <a:rPr lang="ru-RU" sz="1400" dirty="0">
                <a:latin typeface="Times New Roman" panose="02020603050405020304" pitchFamily="18" charset="0"/>
                <a:cs typeface="Times New Roman" panose="02020603050405020304" pitchFamily="18" charset="0"/>
              </a:rPr>
              <a:t> конструкций; </a:t>
            </a:r>
          </a:p>
          <a:p>
            <a:pPr marL="285750" indent="-285750">
              <a:buFontTx/>
              <a:buChar char="-"/>
            </a:pPr>
            <a:r>
              <a:rPr lang="ru-RU" sz="1400" dirty="0">
                <a:latin typeface="Times New Roman" panose="02020603050405020304" pitchFamily="18" charset="0"/>
                <a:cs typeface="Times New Roman" panose="02020603050405020304" pitchFamily="18" charset="0"/>
              </a:rPr>
              <a:t>устройство </a:t>
            </a:r>
            <a:r>
              <a:rPr lang="ru-RU" sz="1400" dirty="0" err="1">
                <a:latin typeface="Times New Roman" panose="02020603050405020304" pitchFamily="18" charset="0"/>
                <a:cs typeface="Times New Roman" panose="02020603050405020304" pitchFamily="18" charset="0"/>
              </a:rPr>
              <a:t>застенной</a:t>
            </a:r>
            <a:r>
              <a:rPr lang="ru-RU" sz="1400" dirty="0">
                <a:latin typeface="Times New Roman" panose="02020603050405020304" pitchFamily="18" charset="0"/>
                <a:cs typeface="Times New Roman" panose="02020603050405020304" pitchFamily="18" charset="0"/>
              </a:rPr>
              <a:t> засыпки с уплотнением; </a:t>
            </a:r>
          </a:p>
          <a:p>
            <a:pPr marL="285750" indent="-285750">
              <a:buFontTx/>
              <a:buChar char="-"/>
            </a:pPr>
            <a:r>
              <a:rPr lang="ru-RU" sz="1400" dirty="0">
                <a:latin typeface="Times New Roman" panose="02020603050405020304" pitchFamily="18" charset="0"/>
                <a:cs typeface="Times New Roman" panose="02020603050405020304" pitchFamily="18" charset="0"/>
              </a:rPr>
              <a:t>проведение работ по перемещению грунтов на насыпной холм полигона, формирование верхнего откоса насыпи и горизонтальной площадки на поверхности. </a:t>
            </a:r>
          </a:p>
          <a:p>
            <a:pPr algn="just"/>
            <a:r>
              <a:rPr lang="ru-RU" sz="1400" dirty="0">
                <a:latin typeface="Times New Roman" panose="02020603050405020304" pitchFamily="18" charset="0"/>
                <a:cs typeface="Times New Roman" panose="02020603050405020304" pitchFamily="18" charset="0"/>
              </a:rPr>
              <a:t>При организации искусственного рельефа должны быть выполнены основные работы по </a:t>
            </a:r>
            <a:r>
              <a:rPr lang="ru-RU" sz="1400" b="1" i="1" dirty="0">
                <a:latin typeface="Times New Roman" panose="02020603050405020304" pitchFamily="18" charset="0"/>
                <a:cs typeface="Times New Roman" panose="02020603050405020304" pitchFamily="18" charset="0"/>
              </a:rPr>
              <a:t>грубой</a:t>
            </a:r>
            <a:r>
              <a:rPr lang="ru-RU" sz="1400" dirty="0">
                <a:latin typeface="Times New Roman" panose="02020603050405020304" pitchFamily="18" charset="0"/>
                <a:cs typeface="Times New Roman" panose="02020603050405020304" pitchFamily="18" charset="0"/>
              </a:rPr>
              <a:t> и </a:t>
            </a:r>
            <a:r>
              <a:rPr lang="ru-RU" sz="1400" b="1" i="1" dirty="0">
                <a:latin typeface="Times New Roman" panose="02020603050405020304" pitchFamily="18" charset="0"/>
                <a:cs typeface="Times New Roman" panose="02020603050405020304" pitchFamily="18" charset="0"/>
              </a:rPr>
              <a:t>чистовой планировке </a:t>
            </a:r>
            <a:r>
              <a:rPr lang="ru-RU" sz="1400" dirty="0">
                <a:latin typeface="Times New Roman" panose="02020603050405020304" pitchFamily="18" charset="0"/>
                <a:cs typeface="Times New Roman" panose="02020603050405020304" pitchFamily="18" charset="0"/>
              </a:rPr>
              <a:t>рекультивируемой поверхности. Грубая планировка предусматривает выравнивание поверхности с выполнением основного объема земляных работ; чистовая – окончательное выравнивание поверхности с исправлением микрорельефа.</a:t>
            </a:r>
          </a:p>
        </p:txBody>
      </p:sp>
    </p:spTree>
    <p:extLst>
      <p:ext uri="{BB962C8B-B14F-4D97-AF65-F5344CB8AC3E}">
        <p14:creationId xmlns:p14="http://schemas.microsoft.com/office/powerpoint/2010/main" val="1651226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 y="513553"/>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400803" y="792849"/>
            <a:ext cx="8567410"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p:txBody>
      </p:sp>
      <p:sp>
        <p:nvSpPr>
          <p:cNvPr id="11" name="Номер слайда 10"/>
          <p:cNvSpPr>
            <a:spLocks noGrp="1"/>
          </p:cNvSpPr>
          <p:nvPr>
            <p:ph type="sldNum" sz="quarter" idx="12"/>
          </p:nvPr>
        </p:nvSpPr>
        <p:spPr/>
        <p:txBody>
          <a:bodyPr/>
          <a:lstStyle/>
          <a:p>
            <a:fld id="{0BE9DCE7-2F94-47F4-9E5E-38FADFFBDE60}" type="slidenum">
              <a:rPr lang="ru-RU" sz="1800" smtClean="0">
                <a:latin typeface="Times New Roman" panose="02020603050405020304" pitchFamily="18" charset="0"/>
                <a:cs typeface="Times New Roman" panose="02020603050405020304" pitchFamily="18" charset="0"/>
              </a:rPr>
              <a:t>14</a:t>
            </a:fld>
            <a:endParaRPr lang="ru-RU" sz="1800">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771E6631-0803-4100-8DB3-2A46334F882E}"/>
              </a:ext>
            </a:extLst>
          </p:cNvPr>
          <p:cNvSpPr/>
          <p:nvPr/>
        </p:nvSpPr>
        <p:spPr>
          <a:xfrm>
            <a:off x="693010" y="1752539"/>
            <a:ext cx="10805979" cy="4401205"/>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Проведение планировочных </a:t>
            </a:r>
            <a:r>
              <a:rPr lang="ru-RU" sz="1400" b="1" i="1" dirty="0">
                <a:latin typeface="Times New Roman" panose="02020603050405020304" pitchFamily="18" charset="0"/>
                <a:cs typeface="Times New Roman" panose="02020603050405020304" pitchFamily="18" charset="0"/>
              </a:rPr>
              <a:t>работ по дорогам и бермам на теле полигона</a:t>
            </a:r>
            <a:r>
              <a:rPr lang="ru-RU" sz="1400" dirty="0">
                <a:latin typeface="Times New Roman" panose="02020603050405020304" pitchFamily="18" charset="0"/>
                <a:cs typeface="Times New Roman" panose="02020603050405020304" pitchFamily="18" charset="0"/>
              </a:rPr>
              <a:t>, оборудование въезда на насыпной холм твердым покрытием из бетонных плит на период проведения земляных работ технического этапа Не требуется, в связи с наличием существующих.</a:t>
            </a:r>
          </a:p>
          <a:p>
            <a:r>
              <a:rPr lang="ru-RU" sz="1400" dirty="0">
                <a:latin typeface="Times New Roman" panose="02020603050405020304" pitchFamily="18" charset="0"/>
                <a:cs typeface="Times New Roman" panose="02020603050405020304" pitchFamily="18" charset="0"/>
              </a:rPr>
              <a:t> </a:t>
            </a:r>
          </a:p>
          <a:p>
            <a:r>
              <a:rPr lang="ru-RU" sz="1400" b="1" i="1" dirty="0">
                <a:latin typeface="Times New Roman" panose="02020603050405020304" pitchFamily="18" charset="0"/>
                <a:cs typeface="Times New Roman" panose="02020603050405020304" pitchFamily="18" charset="0"/>
              </a:rPr>
              <a:t>Устройство самотечной системы сбора поверхностного стока по периметру насыпного холма </a:t>
            </a:r>
          </a:p>
          <a:p>
            <a:r>
              <a:rPr lang="ru-RU" sz="1400" dirty="0">
                <a:latin typeface="Times New Roman" panose="02020603050405020304" pitchFamily="18" charset="0"/>
                <a:cs typeface="Times New Roman" panose="02020603050405020304" pitchFamily="18" charset="0"/>
              </a:rPr>
              <a:t>Проектным решением предусмотрена организация сбора образующихся поверхностных стоков с поверхности </a:t>
            </a:r>
            <a:r>
              <a:rPr lang="ru-RU" sz="1400" dirty="0" err="1">
                <a:latin typeface="Times New Roman" panose="02020603050405020304" pitchFamily="18" charset="0"/>
                <a:cs typeface="Times New Roman" panose="02020603050405020304" pitchFamily="18" charset="0"/>
              </a:rPr>
              <a:t>рекультивированного</a:t>
            </a:r>
            <a:r>
              <a:rPr lang="ru-RU" sz="1400" dirty="0">
                <a:latin typeface="Times New Roman" panose="02020603050405020304" pitchFamily="18" charset="0"/>
                <a:cs typeface="Times New Roman" panose="02020603050405020304" pitchFamily="18" charset="0"/>
              </a:rPr>
              <a:t> полигона. Для системы водоотведения ливневых и талых стоков сооружается самотечная сеть, включающая в себя траншеи глубиной 1000 мм с внешней обваловкой высотой 700 мм, общей протяженностью 545 м. </a:t>
            </a:r>
          </a:p>
          <a:p>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Строительство </a:t>
            </a:r>
            <a:r>
              <a:rPr lang="ru-RU" sz="1400" b="1" i="1" dirty="0">
                <a:latin typeface="Times New Roman" panose="02020603050405020304" pitchFamily="18" charset="0"/>
                <a:cs typeface="Times New Roman" panose="02020603050405020304" pitchFamily="18" charset="0"/>
              </a:rPr>
              <a:t>аккумулирующего резервуара для сбора поверхностного стока и монтаж устройств очистки поверхностного стока с канализационной станции КНС для перекачки очищенного стока в резервуар </a:t>
            </a:r>
            <a:r>
              <a:rPr lang="ru-RU" sz="1400" dirty="0">
                <a:latin typeface="Times New Roman" panose="02020603050405020304" pitchFamily="18" charset="0"/>
                <a:cs typeface="Times New Roman" panose="02020603050405020304" pitchFamily="18" charset="0"/>
              </a:rPr>
              <a:t>Не требуется, в связи с отсутствием необходимости.</a:t>
            </a:r>
          </a:p>
          <a:p>
            <a:endParaRPr lang="ru-RU" sz="1400" dirty="0">
              <a:latin typeface="Times New Roman" panose="02020603050405020304" pitchFamily="18" charset="0"/>
              <a:cs typeface="Times New Roman" panose="02020603050405020304" pitchFamily="18" charset="0"/>
            </a:endParaRPr>
          </a:p>
          <a:p>
            <a:pPr algn="just"/>
            <a:r>
              <a:rPr lang="ru-RU" sz="1400" b="1" i="1" dirty="0">
                <a:latin typeface="Times New Roman" panose="02020603050405020304" pitchFamily="18" charset="0"/>
                <a:cs typeface="Times New Roman" panose="02020603050405020304" pitchFamily="18" charset="0"/>
              </a:rPr>
              <a:t>Выравнивание и уплотнение поверхности откосов</a:t>
            </a:r>
            <a:r>
              <a:rPr lang="ru-RU" sz="1400" dirty="0">
                <a:latin typeface="Times New Roman" panose="02020603050405020304" pitchFamily="18" charset="0"/>
                <a:cs typeface="Times New Roman" panose="02020603050405020304" pitchFamily="18" charset="0"/>
              </a:rPr>
              <a:t>. Выравнивание поверхности откоса значительно улучшает монтаж системы укрепления откоса. Скругление и выравнивание имеющихся неровностей облегчают монтаж системы поверхностного укрытия. Откосы насыпи планируют с помощью экскаваторов и бульдозеров. При насыпях до 5-10 м целесообразно применять экскаватор-планировщик с телескопической стрелой, либо технику в звеньях, позволяющую работать методом «перекидки». При планировке откосов осуществляют контроль за равномерностью поверхности и соблюдением необходимого уклона откоса. </a:t>
            </a:r>
          </a:p>
          <a:p>
            <a:pPr algn="just"/>
            <a:endParaRPr lang="ru-RU" sz="1400" dirty="0">
              <a:latin typeface="Times New Roman" panose="02020603050405020304" pitchFamily="18" charset="0"/>
              <a:cs typeface="Times New Roman" panose="02020603050405020304" pitchFamily="18" charset="0"/>
            </a:endParaRPr>
          </a:p>
          <a:p>
            <a:pPr algn="just"/>
            <a:r>
              <a:rPr lang="ru-RU" sz="1400" b="1" i="1" dirty="0">
                <a:latin typeface="Times New Roman" panose="02020603050405020304" pitchFamily="18" charset="0"/>
                <a:cs typeface="Times New Roman" panose="02020603050405020304" pitchFamily="18" charset="0"/>
              </a:rPr>
              <a:t>Сооружение системы пассивной дегазации насыпного тела полигона. </a:t>
            </a:r>
          </a:p>
          <a:p>
            <a:r>
              <a:rPr lang="ru-RU" sz="1400" dirty="0">
                <a:latin typeface="Times New Roman" panose="02020603050405020304" pitchFamily="18" charset="0"/>
                <a:cs typeface="Times New Roman" panose="02020603050405020304" pitchFamily="18" charset="0"/>
              </a:rPr>
              <a:t>Система дегазации включает в себя сеть специальных </a:t>
            </a:r>
            <a:r>
              <a:rPr lang="ru-RU" sz="1400" dirty="0" err="1">
                <a:latin typeface="Times New Roman" panose="02020603050405020304" pitchFamily="18" charset="0"/>
                <a:cs typeface="Times New Roman" panose="02020603050405020304" pitchFamily="18" charset="0"/>
              </a:rPr>
              <a:t>газодренажных</a:t>
            </a:r>
            <a:r>
              <a:rPr lang="ru-RU" sz="1400" dirty="0">
                <a:latin typeface="Times New Roman" panose="02020603050405020304" pitchFamily="18" charset="0"/>
                <a:cs typeface="Times New Roman" panose="02020603050405020304" pitchFamily="18" charset="0"/>
              </a:rPr>
              <a:t> скважин. Скважины располагаются по насыпи полигона равномерно по сетке (количество скважин 28 шт.). Система скважин устраивается (с монтажом газоотводящих труб) до устройства защитного укрытия</a:t>
            </a:r>
            <a:r>
              <a:rPr lang="ru-RU" sz="1400" dirty="0"/>
              <a:t>.</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9063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6A0C13EA-ACA8-79D3-8356-66E257D45ABD}"/>
              </a:ext>
            </a:extLst>
          </p:cNvPr>
          <p:cNvSpPr>
            <a:spLocks noGrp="1"/>
          </p:cNvSpPr>
          <p:nvPr>
            <p:ph type="title"/>
          </p:nvPr>
        </p:nvSpPr>
        <p:spPr>
          <a:xfrm>
            <a:off x="1097280" y="286604"/>
            <a:ext cx="10058400" cy="558357"/>
          </a:xfrm>
        </p:spPr>
        <p:txBody>
          <a:bodyPr>
            <a:normAutofit/>
          </a:bodyPr>
          <a:lstStyle/>
          <a:p>
            <a:pPr algn="just"/>
            <a:r>
              <a:rPr lang="ru-RU" sz="1800" dirty="0">
                <a:solidFill>
                  <a:schemeClr val="tx1"/>
                </a:solidFill>
                <a:latin typeface="Times New Roman" panose="02020603050405020304" pitchFamily="18" charset="0"/>
                <a:ea typeface="+mn-ea"/>
                <a:cs typeface="Times New Roman" panose="02020603050405020304" pitchFamily="18" charset="0"/>
              </a:rPr>
              <a:t>Сооружение системы пассивной дегазации насыпного тела полигона </a:t>
            </a:r>
          </a:p>
        </p:txBody>
      </p:sp>
      <p:pic>
        <p:nvPicPr>
          <p:cNvPr id="7" name="Объект 6">
            <a:extLst>
              <a:ext uri="{FF2B5EF4-FFF2-40B4-BE49-F238E27FC236}">
                <a16:creationId xmlns:a16="http://schemas.microsoft.com/office/drawing/2014/main" id="{D71B3C30-2A68-FB48-806C-CAB11A58EBBB}"/>
              </a:ext>
            </a:extLst>
          </p:cNvPr>
          <p:cNvPicPr>
            <a:picLocks noGrp="1" noChangeAspect="1"/>
          </p:cNvPicPr>
          <p:nvPr>
            <p:ph sz="half" idx="1"/>
          </p:nvPr>
        </p:nvPicPr>
        <p:blipFill>
          <a:blip r:embed="rId2"/>
          <a:stretch>
            <a:fillRect/>
          </a:stretch>
        </p:blipFill>
        <p:spPr>
          <a:xfrm>
            <a:off x="1097280" y="1140542"/>
            <a:ext cx="3447886" cy="4872497"/>
          </a:xfrm>
          <a:prstGeom prst="rect">
            <a:avLst/>
          </a:prstGeom>
        </p:spPr>
      </p:pic>
      <p:pic>
        <p:nvPicPr>
          <p:cNvPr id="10" name="Объект 9">
            <a:extLst>
              <a:ext uri="{FF2B5EF4-FFF2-40B4-BE49-F238E27FC236}">
                <a16:creationId xmlns:a16="http://schemas.microsoft.com/office/drawing/2014/main" id="{010681CD-876F-3AFE-59A7-01EF5812A3F6}"/>
              </a:ext>
            </a:extLst>
          </p:cNvPr>
          <p:cNvPicPr>
            <a:picLocks noGrp="1" noChangeAspect="1"/>
          </p:cNvPicPr>
          <p:nvPr>
            <p:ph sz="half" idx="2"/>
          </p:nvPr>
        </p:nvPicPr>
        <p:blipFill>
          <a:blip r:embed="rId3"/>
          <a:stretch>
            <a:fillRect/>
          </a:stretch>
        </p:blipFill>
        <p:spPr>
          <a:xfrm>
            <a:off x="4749626" y="1255047"/>
            <a:ext cx="6980120" cy="4614048"/>
          </a:xfrm>
          <a:prstGeom prst="rect">
            <a:avLst/>
          </a:prstGeom>
        </p:spPr>
      </p:pic>
      <p:sp>
        <p:nvSpPr>
          <p:cNvPr id="4" name="Номер слайда 3">
            <a:extLst>
              <a:ext uri="{FF2B5EF4-FFF2-40B4-BE49-F238E27FC236}">
                <a16:creationId xmlns:a16="http://schemas.microsoft.com/office/drawing/2014/main" id="{8199CAC9-2CBC-FE95-3702-C4882F2F685E}"/>
              </a:ext>
            </a:extLst>
          </p:cNvPr>
          <p:cNvSpPr>
            <a:spLocks noGrp="1"/>
          </p:cNvSpPr>
          <p:nvPr>
            <p:ph type="sldNum" sz="quarter" idx="12"/>
          </p:nvPr>
        </p:nvSpPr>
        <p:spPr/>
        <p:txBody>
          <a:bodyPr/>
          <a:lstStyle/>
          <a:p>
            <a:fld id="{0BE9DCE7-2F94-47F4-9E5E-38FADFFBDE60}" type="slidenum">
              <a:rPr lang="ru-RU" smtClean="0"/>
              <a:t>15</a:t>
            </a:fld>
            <a:endParaRPr lang="ru-RU"/>
          </a:p>
        </p:txBody>
      </p:sp>
    </p:spTree>
    <p:extLst>
      <p:ext uri="{BB962C8B-B14F-4D97-AF65-F5344CB8AC3E}">
        <p14:creationId xmlns:p14="http://schemas.microsoft.com/office/powerpoint/2010/main" val="2938153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065" y="567334"/>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400803" y="792849"/>
            <a:ext cx="8567410"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p:txBody>
      </p:sp>
      <p:sp>
        <p:nvSpPr>
          <p:cNvPr id="11" name="Номер слайда 10"/>
          <p:cNvSpPr>
            <a:spLocks noGrp="1"/>
          </p:cNvSpPr>
          <p:nvPr>
            <p:ph type="sldNum" sz="quarter" idx="12"/>
          </p:nvPr>
        </p:nvSpPr>
        <p:spPr/>
        <p:txBody>
          <a:bodyPr/>
          <a:lstStyle/>
          <a:p>
            <a:fld id="{0BE9DCE7-2F94-47F4-9E5E-38FADFFBDE60}" type="slidenum">
              <a:rPr lang="ru-RU" sz="1800" smtClean="0">
                <a:latin typeface="Times New Roman" panose="02020603050405020304" pitchFamily="18" charset="0"/>
                <a:cs typeface="Times New Roman" panose="02020603050405020304" pitchFamily="18" charset="0"/>
              </a:rPr>
              <a:t>16</a:t>
            </a:fld>
            <a:endParaRPr lang="ru-RU" sz="1800">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771E6631-0803-4100-8DB3-2A46334F882E}"/>
              </a:ext>
            </a:extLst>
          </p:cNvPr>
          <p:cNvSpPr/>
          <p:nvPr/>
        </p:nvSpPr>
        <p:spPr>
          <a:xfrm>
            <a:off x="693010" y="1752539"/>
            <a:ext cx="10805979" cy="3539430"/>
          </a:xfrm>
          <a:prstGeom prst="rect">
            <a:avLst/>
          </a:prstGeom>
        </p:spPr>
        <p:txBody>
          <a:bodyPr wrap="square">
            <a:spAutoFit/>
          </a:bodyPr>
          <a:lstStyle/>
          <a:p>
            <a:pPr algn="just"/>
            <a:r>
              <a:rPr lang="ru-RU" sz="1400" dirty="0">
                <a:latin typeface="Times New Roman" panose="02020603050405020304" pitchFamily="18" charset="0"/>
                <a:cs typeface="Times New Roman" panose="02020603050405020304" pitchFamily="18" charset="0"/>
              </a:rPr>
              <a:t>Работы по устройству системы газового дренажа должны производиться с учетом требований СНиП 3.05.05-84 «Технологическое оборудование и технологические трубопроводы» СП 75.13330.2011 (СНиП 3.05.05-84). </a:t>
            </a:r>
          </a:p>
          <a:p>
            <a:pPr algn="just"/>
            <a:r>
              <a:rPr lang="ru-RU" sz="1400" dirty="0">
                <a:latin typeface="Times New Roman" panose="02020603050405020304" pitchFamily="18" charset="0"/>
                <a:cs typeface="Times New Roman" panose="02020603050405020304" pitchFamily="18" charset="0"/>
              </a:rPr>
              <a:t>Бурение скважин до проектной глубины осуществляется буровой установкой МРК-800 (или аналогом). </a:t>
            </a:r>
          </a:p>
          <a:p>
            <a:pPr algn="just"/>
            <a:r>
              <a:rPr lang="ru-RU" sz="1400" dirty="0">
                <a:latin typeface="Times New Roman" panose="02020603050405020304" pitchFamily="18" charset="0"/>
                <a:cs typeface="Times New Roman" panose="02020603050405020304" pitchFamily="18" charset="0"/>
              </a:rPr>
              <a:t>Грунт из скважин складируется в отвал, затем перемещается бульдозером в тело полигона. Установка в проектное положение и монтаж труб осуществляются автокраном. </a:t>
            </a:r>
          </a:p>
          <a:p>
            <a:pPr algn="just"/>
            <a:r>
              <a:rPr lang="ru-RU" sz="1400" dirty="0">
                <a:latin typeface="Times New Roman" panose="02020603050405020304" pitchFamily="18" charset="0"/>
                <a:cs typeface="Times New Roman" panose="02020603050405020304" pitchFamily="18" charset="0"/>
              </a:rPr>
              <a:t>Засыпку от нижней части скважины на высоту 8000 мм вокруг газоотводящей трубы осуществляют щебнем фр. 40-60 мм с уплотнением, в случае невозможности уплотнения щебня на заданной глубине имеющимися средствами, засыпку щебня осуществляют с проливкой водой. Во время укладки щебня обсадная колонна постепенно вынимается. </a:t>
            </a:r>
          </a:p>
          <a:p>
            <a:pPr algn="just"/>
            <a:r>
              <a:rPr lang="ru-RU" sz="1400" dirty="0">
                <a:latin typeface="Times New Roman" panose="02020603050405020304" pitchFamily="18" charset="0"/>
                <a:cs typeface="Times New Roman" panose="02020603050405020304" pitchFamily="18" charset="0"/>
              </a:rPr>
              <a:t>Стыковка </a:t>
            </a:r>
            <a:r>
              <a:rPr lang="ru-RU" sz="1400" dirty="0" err="1">
                <a:latin typeface="Times New Roman" panose="02020603050405020304" pitchFamily="18" charset="0"/>
                <a:cs typeface="Times New Roman" panose="02020603050405020304" pitchFamily="18" charset="0"/>
              </a:rPr>
              <a:t>бентонитового</a:t>
            </a:r>
            <a:r>
              <a:rPr lang="ru-RU" sz="1400" dirty="0">
                <a:latin typeface="Times New Roman" panose="02020603050405020304" pitchFamily="18" charset="0"/>
                <a:cs typeface="Times New Roman" panose="02020603050405020304" pitchFamily="18" charset="0"/>
              </a:rPr>
              <a:t> мата и </a:t>
            </a:r>
            <a:r>
              <a:rPr lang="ru-RU" sz="1400" dirty="0" err="1">
                <a:latin typeface="Times New Roman" panose="02020603050405020304" pitchFamily="18" charset="0"/>
                <a:cs typeface="Times New Roman" panose="02020603050405020304" pitchFamily="18" charset="0"/>
              </a:rPr>
              <a:t>геомембраны</a:t>
            </a:r>
            <a:r>
              <a:rPr lang="ru-RU" sz="1400" dirty="0">
                <a:latin typeface="Times New Roman" panose="02020603050405020304" pitchFamily="18" charset="0"/>
                <a:cs typeface="Times New Roman" panose="02020603050405020304" pitchFamily="18" charset="0"/>
              </a:rPr>
              <a:t> с </a:t>
            </a:r>
            <a:r>
              <a:rPr lang="ru-RU" sz="1400" dirty="0" err="1">
                <a:latin typeface="Times New Roman" panose="02020603050405020304" pitchFamily="18" charset="0"/>
                <a:cs typeface="Times New Roman" panose="02020603050405020304" pitchFamily="18" charset="0"/>
              </a:rPr>
              <a:t>газотводящей</a:t>
            </a:r>
            <a:r>
              <a:rPr lang="ru-RU" sz="1400" dirty="0">
                <a:latin typeface="Times New Roman" panose="02020603050405020304" pitchFamily="18" charset="0"/>
                <a:cs typeface="Times New Roman" panose="02020603050405020304" pitchFamily="18" charset="0"/>
              </a:rPr>
              <a:t> трубой выполняется герметично </a:t>
            </a:r>
            <a:r>
              <a:rPr lang="ru-RU" sz="1400" dirty="0" err="1">
                <a:latin typeface="Times New Roman" panose="02020603050405020304" pitchFamily="18" charset="0"/>
                <a:cs typeface="Times New Roman" panose="02020603050405020304" pitchFamily="18" charset="0"/>
              </a:rPr>
              <a:t>хомутовым</a:t>
            </a:r>
            <a:r>
              <a:rPr lang="ru-RU" sz="1400" dirty="0">
                <a:latin typeface="Times New Roman" panose="02020603050405020304" pitchFamily="18" charset="0"/>
                <a:cs typeface="Times New Roman" panose="02020603050405020304" pitchFamily="18" charset="0"/>
              </a:rPr>
              <a:t> креплением, для исключения попадания поверхностных вод в газовую скважину. В месте выхода газоотводящей трубы из тела полигона устраивается герметизирующий замок на протяжении 1000 мм в виде двойной заливки цементным раствором слоев из щебня с промежуточным уплотненным слоем ПГС между нижней и верхней заливками, согласно проекту. </a:t>
            </a:r>
          </a:p>
          <a:p>
            <a:pPr algn="just"/>
            <a:r>
              <a:rPr lang="ru-RU" sz="1400" dirty="0">
                <a:latin typeface="Times New Roman" panose="02020603050405020304" pitchFamily="18" charset="0"/>
                <a:cs typeface="Times New Roman" panose="02020603050405020304" pitchFamily="18" charset="0"/>
              </a:rPr>
              <a:t>Устройство противофильтрационного и противоэрозионного покрытия производится по сформированному рельефу поверхности тела полигона. Защитное покрытие полигона – </a:t>
            </a:r>
            <a:r>
              <a:rPr lang="ru-RU" sz="1400" b="1" i="1" dirty="0">
                <a:latin typeface="Times New Roman" panose="02020603050405020304" pitchFamily="18" charset="0"/>
                <a:cs typeface="Times New Roman" panose="02020603050405020304" pitchFamily="18" charset="0"/>
              </a:rPr>
              <a:t>финальное противофильтрационное перекрытие</a:t>
            </a:r>
            <a:r>
              <a:rPr lang="ru-RU" sz="1400" dirty="0">
                <a:latin typeface="Times New Roman" panose="02020603050405020304" pitchFamily="18" charset="0"/>
                <a:cs typeface="Times New Roman" panose="02020603050405020304" pitchFamily="18" charset="0"/>
              </a:rPr>
              <a:t>, состоящее из </a:t>
            </a:r>
            <a:r>
              <a:rPr lang="ru-RU" sz="1400" b="1" i="1" dirty="0" err="1">
                <a:latin typeface="Times New Roman" panose="02020603050405020304" pitchFamily="18" charset="0"/>
                <a:cs typeface="Times New Roman" panose="02020603050405020304" pitchFamily="18" charset="0"/>
              </a:rPr>
              <a:t>геосинтетических</a:t>
            </a:r>
            <a:r>
              <a:rPr lang="ru-RU" sz="1400" b="1" i="1" dirty="0">
                <a:latin typeface="Times New Roman" panose="02020603050405020304" pitchFamily="18" charset="0"/>
                <a:cs typeface="Times New Roman" panose="02020603050405020304" pitchFamily="18" charset="0"/>
              </a:rPr>
              <a:t> материалов, песчаного слоя, </a:t>
            </a:r>
            <a:r>
              <a:rPr lang="ru-RU" sz="1400" b="1" i="1" dirty="0" err="1">
                <a:latin typeface="Times New Roman" panose="02020603050405020304" pitchFamily="18" charset="0"/>
                <a:cs typeface="Times New Roman" panose="02020603050405020304" pitchFamily="18" charset="0"/>
              </a:rPr>
              <a:t>георешеток</a:t>
            </a:r>
            <a:r>
              <a:rPr lang="ru-RU" sz="1400" b="1" i="1" dirty="0">
                <a:latin typeface="Times New Roman" panose="02020603050405020304" pitchFamily="18" charset="0"/>
                <a:cs typeface="Times New Roman" panose="02020603050405020304" pitchFamily="18" charset="0"/>
              </a:rPr>
              <a:t>, </a:t>
            </a:r>
            <a:r>
              <a:rPr lang="ru-RU" sz="1400" b="1" i="1" dirty="0" err="1">
                <a:latin typeface="Times New Roman" panose="02020603050405020304" pitchFamily="18" charset="0"/>
                <a:cs typeface="Times New Roman" panose="02020603050405020304" pitchFamily="18" charset="0"/>
              </a:rPr>
              <a:t>бентонитовых</a:t>
            </a:r>
            <a:r>
              <a:rPr lang="ru-RU" sz="1400" b="1" i="1" dirty="0">
                <a:latin typeface="Times New Roman" panose="02020603050405020304" pitchFamily="18" charset="0"/>
                <a:cs typeface="Times New Roman" panose="02020603050405020304" pitchFamily="18" charset="0"/>
              </a:rPr>
              <a:t> матов и </a:t>
            </a:r>
            <a:r>
              <a:rPr lang="ru-RU" sz="1400" b="1" i="1" dirty="0" err="1">
                <a:latin typeface="Times New Roman" panose="02020603050405020304" pitchFamily="18" charset="0"/>
                <a:cs typeface="Times New Roman" panose="02020603050405020304" pitchFamily="18" charset="0"/>
              </a:rPr>
              <a:t>геомембраны</a:t>
            </a:r>
            <a:r>
              <a:rPr lang="ru-RU" sz="1400" b="1" i="1" dirty="0">
                <a:latin typeface="Times New Roman" panose="02020603050405020304" pitchFamily="18" charset="0"/>
                <a:cs typeface="Times New Roman" panose="02020603050405020304" pitchFamily="18" charset="0"/>
              </a:rPr>
              <a:t>, а так же слоев ПГС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препятсвующих</a:t>
            </a:r>
            <a:r>
              <a:rPr lang="ru-RU" sz="1400" dirty="0">
                <a:latin typeface="Times New Roman" panose="02020603050405020304" pitchFamily="18" charset="0"/>
                <a:cs typeface="Times New Roman" panose="02020603050405020304" pitchFamily="18" charset="0"/>
              </a:rPr>
              <a:t> поступлению атмосферных осадков в тело полигона и выходу свалочного газа (биогаза) полигона в атмосферный воздух. </a:t>
            </a:r>
          </a:p>
        </p:txBody>
      </p:sp>
    </p:spTree>
    <p:extLst>
      <p:ext uri="{BB962C8B-B14F-4D97-AF65-F5344CB8AC3E}">
        <p14:creationId xmlns:p14="http://schemas.microsoft.com/office/powerpoint/2010/main" val="42823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6DB69DE-E859-4B1E-B422-A88B7264FE13}"/>
              </a:ext>
            </a:extLst>
          </p:cNvPr>
          <p:cNvSpPr>
            <a:spLocks noGrp="1"/>
          </p:cNvSpPr>
          <p:nvPr>
            <p:ph idx="1"/>
          </p:nvPr>
        </p:nvSpPr>
        <p:spPr/>
        <p:txBody>
          <a:bodyPr>
            <a:normAutofit/>
          </a:bodyPr>
          <a:lstStyle/>
          <a:p>
            <a:pPr algn="just"/>
            <a:r>
              <a:rPr lang="ru-RU" sz="1400" b="1" dirty="0" err="1">
                <a:solidFill>
                  <a:schemeClr val="tx1"/>
                </a:solidFill>
                <a:latin typeface="Times New Roman" panose="02020603050405020304" pitchFamily="18" charset="0"/>
                <a:cs typeface="Times New Roman" panose="02020603050405020304" pitchFamily="18" charset="0"/>
              </a:rPr>
              <a:t>Георешётка</a:t>
            </a:r>
            <a:r>
              <a:rPr lang="ru-RU" sz="1400" b="1" dirty="0">
                <a:solidFill>
                  <a:schemeClr val="tx1"/>
                </a:solidFill>
                <a:latin typeface="Times New Roman" panose="02020603050405020304" pitchFamily="18" charset="0"/>
                <a:cs typeface="Times New Roman" panose="02020603050405020304" pitchFamily="18" charset="0"/>
              </a:rPr>
              <a:t> – </a:t>
            </a:r>
            <a:r>
              <a:rPr lang="ru-RU" sz="1400" dirty="0">
                <a:solidFill>
                  <a:schemeClr val="tx1"/>
                </a:solidFill>
                <a:latin typeface="Times New Roman" panose="02020603050405020304" pitchFamily="18" charset="0"/>
                <a:cs typeface="Times New Roman" panose="02020603050405020304" pitchFamily="18" charset="0"/>
              </a:rPr>
              <a:t>один из видов </a:t>
            </a:r>
            <a:r>
              <a:rPr lang="ru-RU" sz="1400" dirty="0" err="1">
                <a:solidFill>
                  <a:schemeClr val="tx1"/>
                </a:solidFill>
                <a:latin typeface="Times New Roman" panose="02020603050405020304" pitchFamily="18" charset="0"/>
                <a:cs typeface="Times New Roman" panose="02020603050405020304" pitchFamily="18" charset="0"/>
                <a:hlinkClick r:id="rId2" tooltip="Геосинтетики">
                  <a:extLst>
                    <a:ext uri="{A12FA001-AC4F-418D-AE19-62706E023703}">
                      <ahyp:hlinkClr xmlns:ahyp="http://schemas.microsoft.com/office/drawing/2018/hyperlinkcolor" val="tx"/>
                    </a:ext>
                  </a:extLst>
                </a:hlinkClick>
              </a:rPr>
              <a:t>геосинтетиков</a:t>
            </a:r>
            <a:r>
              <a:rPr lang="ru-RU" sz="1400" dirty="0">
                <a:solidFill>
                  <a:schemeClr val="tx1"/>
                </a:solidFill>
                <a:latin typeface="Times New Roman" panose="02020603050405020304" pitchFamily="18" charset="0"/>
                <a:cs typeface="Times New Roman" panose="02020603050405020304" pitchFamily="18" charset="0"/>
              </a:rPr>
              <a:t>, который представляет собой двухмерную или трёхмерную </a:t>
            </a:r>
            <a:r>
              <a:rPr lang="ru-RU" sz="1400" dirty="0">
                <a:solidFill>
                  <a:schemeClr val="tx1"/>
                </a:solidFill>
                <a:latin typeface="Times New Roman" panose="02020603050405020304" pitchFamily="18" charset="0"/>
                <a:cs typeface="Times New Roman" panose="02020603050405020304" pitchFamily="18" charset="0"/>
                <a:hlinkClick r:id="rId3" tooltip="Соты (геометрия)">
                  <a:extLst>
                    <a:ext uri="{A12FA001-AC4F-418D-AE19-62706E023703}">
                      <ahyp:hlinkClr xmlns:ahyp="http://schemas.microsoft.com/office/drawing/2018/hyperlinkcolor" val="tx"/>
                    </a:ext>
                  </a:extLst>
                </a:hlinkClick>
              </a:rPr>
              <a:t>сотовую</a:t>
            </a:r>
            <a:r>
              <a:rPr lang="ru-RU" sz="1400" dirty="0">
                <a:solidFill>
                  <a:schemeClr val="tx1"/>
                </a:solidFill>
                <a:latin typeface="Times New Roman" panose="02020603050405020304" pitchFamily="18" charset="0"/>
                <a:cs typeface="Times New Roman" panose="02020603050405020304" pitchFamily="18" charset="0"/>
              </a:rPr>
              <a:t> структуру, изготовленную из полос </a:t>
            </a:r>
            <a:r>
              <a:rPr lang="ru-RU" sz="1400" dirty="0">
                <a:solidFill>
                  <a:schemeClr val="tx1"/>
                </a:solidFill>
                <a:latin typeface="Times New Roman" panose="02020603050405020304" pitchFamily="18" charset="0"/>
                <a:cs typeface="Times New Roman" panose="02020603050405020304" pitchFamily="18" charset="0"/>
                <a:hlinkClick r:id="rId4" tooltip="Полиэфиры">
                  <a:extLst>
                    <a:ext uri="{A12FA001-AC4F-418D-AE19-62706E023703}">
                      <ahyp:hlinkClr xmlns:ahyp="http://schemas.microsoft.com/office/drawing/2018/hyperlinkcolor" val="tx"/>
                    </a:ext>
                  </a:extLst>
                </a:hlinkClick>
              </a:rPr>
              <a:t>полиэфирного</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иглопробивного</a:t>
            </a:r>
            <a:r>
              <a:rPr lang="ru-RU" sz="1400" dirty="0">
                <a:solidFill>
                  <a:schemeClr val="tx1"/>
                </a:solidFill>
                <a:latin typeface="Times New Roman" panose="02020603050405020304" pitchFamily="18" charset="0"/>
                <a:cs typeface="Times New Roman" panose="02020603050405020304" pitchFamily="18" charset="0"/>
              </a:rPr>
              <a:t> полотна или </a:t>
            </a:r>
            <a:r>
              <a:rPr lang="ru-RU" sz="1400" dirty="0">
                <a:solidFill>
                  <a:schemeClr val="tx1"/>
                </a:solidFill>
                <a:latin typeface="Times New Roman" panose="02020603050405020304" pitchFamily="18" charset="0"/>
                <a:cs typeface="Times New Roman" panose="02020603050405020304" pitchFamily="18" charset="0"/>
                <a:hlinkClick r:id="rId5" tooltip="Полиэтилен">
                  <a:extLst>
                    <a:ext uri="{A12FA001-AC4F-418D-AE19-62706E023703}">
                      <ahyp:hlinkClr xmlns:ahyp="http://schemas.microsoft.com/office/drawing/2018/hyperlinkcolor" val="tx"/>
                    </a:ext>
                  </a:extLst>
                </a:hlinkClick>
              </a:rPr>
              <a:t>полиэтиленовых</a:t>
            </a:r>
            <a:r>
              <a:rPr lang="ru-RU" sz="1400" dirty="0">
                <a:solidFill>
                  <a:schemeClr val="tx1"/>
                </a:solidFill>
                <a:latin typeface="Times New Roman" panose="02020603050405020304" pitchFamily="18" charset="0"/>
                <a:cs typeface="Times New Roman" panose="02020603050405020304" pitchFamily="18" charset="0"/>
              </a:rPr>
              <a:t> и </a:t>
            </a:r>
            <a:r>
              <a:rPr lang="ru-RU" sz="1400" dirty="0">
                <a:solidFill>
                  <a:schemeClr val="tx1"/>
                </a:solidFill>
                <a:latin typeface="Times New Roman" panose="02020603050405020304" pitchFamily="18" charset="0"/>
                <a:cs typeface="Times New Roman" panose="02020603050405020304" pitchFamily="18" charset="0"/>
                <a:hlinkClick r:id="rId6" tooltip="Полипропилен">
                  <a:extLst>
                    <a:ext uri="{A12FA001-AC4F-418D-AE19-62706E023703}">
                      <ahyp:hlinkClr xmlns:ahyp="http://schemas.microsoft.com/office/drawing/2018/hyperlinkcolor" val="tx"/>
                    </a:ext>
                  </a:extLst>
                </a:hlinkClick>
              </a:rPr>
              <a:t>полипропиленовых</a:t>
            </a:r>
            <a:r>
              <a:rPr lang="ru-RU" sz="1400" dirty="0">
                <a:solidFill>
                  <a:schemeClr val="tx1"/>
                </a:solidFill>
                <a:latin typeface="Times New Roman" panose="02020603050405020304" pitchFamily="18" charset="0"/>
                <a:cs typeface="Times New Roman" panose="02020603050405020304" pitchFamily="18" charset="0"/>
              </a:rPr>
              <a:t> лент, скреплённых между собой сварными швами высокой прочности. При растяжении в рабочей плоскости образует устойчивый горизонтально и вертикально каркас, предназначенный для армирования заполняющих ячейки </a:t>
            </a:r>
            <a:r>
              <a:rPr lang="ru-RU" sz="1400" dirty="0" err="1">
                <a:solidFill>
                  <a:schemeClr val="tx1"/>
                </a:solidFill>
                <a:latin typeface="Times New Roman" panose="02020603050405020304" pitchFamily="18" charset="0"/>
                <a:cs typeface="Times New Roman" panose="02020603050405020304" pitchFamily="18" charset="0"/>
              </a:rPr>
              <a:t>георешётки</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hlinkClick r:id="rId7" tooltip="Грунт">
                  <a:extLst>
                    <a:ext uri="{A12FA001-AC4F-418D-AE19-62706E023703}">
                      <ahyp:hlinkClr xmlns:ahyp="http://schemas.microsoft.com/office/drawing/2018/hyperlinkcolor" val="tx"/>
                    </a:ext>
                  </a:extLst>
                </a:hlinkClick>
              </a:rPr>
              <a:t>грунтов</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грунтощебня</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hlinkClick r:id="rId8" tooltip="Щебень">
                  <a:extLst>
                    <a:ext uri="{A12FA001-AC4F-418D-AE19-62706E023703}">
                      <ahyp:hlinkClr xmlns:ahyp="http://schemas.microsoft.com/office/drawing/2018/hyperlinkcolor" val="tx"/>
                    </a:ext>
                  </a:extLst>
                </a:hlinkClick>
              </a:rPr>
              <a:t>щебня</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hlinkClick r:id="rId9" tooltip="Песок">
                  <a:extLst>
                    <a:ext uri="{A12FA001-AC4F-418D-AE19-62706E023703}">
                      <ahyp:hlinkClr xmlns:ahyp="http://schemas.microsoft.com/office/drawing/2018/hyperlinkcolor" val="tx"/>
                    </a:ext>
                  </a:extLst>
                </a:hlinkClick>
              </a:rPr>
              <a:t>песка</a:t>
            </a:r>
            <a:r>
              <a:rPr lang="ru-RU" sz="1400" dirty="0">
                <a:solidFill>
                  <a:schemeClr val="tx1"/>
                </a:solidFill>
                <a:latin typeface="Times New Roman" panose="02020603050405020304" pitchFamily="18" charset="0"/>
                <a:cs typeface="Times New Roman" panose="02020603050405020304" pitchFamily="18" charset="0"/>
              </a:rPr>
              <a:t> и других строительных материалов.</a:t>
            </a:r>
          </a:p>
          <a:p>
            <a:pPr algn="just"/>
            <a:r>
              <a:rPr lang="ru-RU" sz="1400" b="1" dirty="0" err="1">
                <a:solidFill>
                  <a:schemeClr val="tx1"/>
                </a:solidFill>
                <a:latin typeface="Times New Roman" panose="02020603050405020304" pitchFamily="18" charset="0"/>
                <a:cs typeface="Times New Roman" panose="02020603050405020304" pitchFamily="18" charset="0"/>
              </a:rPr>
              <a:t>Геомембрана</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a:solidFill>
                  <a:schemeClr val="tx1"/>
                </a:solidFill>
                <a:latin typeface="Times New Roman" panose="02020603050405020304" pitchFamily="18" charset="0"/>
                <a:cs typeface="Times New Roman" panose="02020603050405020304" pitchFamily="18" charset="0"/>
                <a:hlinkClick r:id="rId2" tooltip="Геосинтетики">
                  <a:extLst>
                    <a:ext uri="{A12FA001-AC4F-418D-AE19-62706E023703}">
                      <ahyp:hlinkClr xmlns:ahyp="http://schemas.microsoft.com/office/drawing/2018/hyperlinkcolor" val="tx"/>
                    </a:ext>
                  </a:extLst>
                </a:hlinkClick>
              </a:rPr>
              <a:t>– </a:t>
            </a:r>
            <a:r>
              <a:rPr lang="ru-RU" sz="1400" dirty="0" err="1">
                <a:solidFill>
                  <a:schemeClr val="tx1"/>
                </a:solidFill>
                <a:latin typeface="Times New Roman" panose="02020603050405020304" pitchFamily="18" charset="0"/>
                <a:cs typeface="Times New Roman" panose="02020603050405020304" pitchFamily="18" charset="0"/>
                <a:hlinkClick r:id="rId2" tooltip="Геосинтетики">
                  <a:extLst>
                    <a:ext uri="{A12FA001-AC4F-418D-AE19-62706E023703}">
                      <ahyp:hlinkClr xmlns:ahyp="http://schemas.microsoft.com/office/drawing/2018/hyperlinkcolor" val="tx"/>
                    </a:ext>
                  </a:extLst>
                </a:hlinkClick>
              </a:rPr>
              <a:t>геосинтетик</a:t>
            </a:r>
            <a:r>
              <a:rPr lang="ru-RU" sz="1400" dirty="0">
                <a:solidFill>
                  <a:schemeClr val="tx1"/>
                </a:solidFill>
                <a:latin typeface="Times New Roman" panose="02020603050405020304" pitchFamily="18" charset="0"/>
                <a:cs typeface="Times New Roman" panose="02020603050405020304" pitchFamily="18" charset="0"/>
              </a:rPr>
              <a:t>, изолирующий материал, применяющийся в строительстве для </a:t>
            </a:r>
            <a:r>
              <a:rPr lang="ru-RU" sz="1400" dirty="0">
                <a:solidFill>
                  <a:schemeClr val="tx1"/>
                </a:solidFill>
                <a:latin typeface="Times New Roman" panose="02020603050405020304" pitchFamily="18" charset="0"/>
                <a:cs typeface="Times New Roman" panose="02020603050405020304" pitchFamily="18" charset="0"/>
                <a:hlinkClick r:id="rId10" tooltip="Гидроизоляция">
                  <a:extLst>
                    <a:ext uri="{A12FA001-AC4F-418D-AE19-62706E023703}">
                      <ahyp:hlinkClr xmlns:ahyp="http://schemas.microsoft.com/office/drawing/2018/hyperlinkcolor" val="tx"/>
                    </a:ext>
                  </a:extLst>
                </a:hlinkClick>
              </a:rPr>
              <a:t>гидроизоляции</a:t>
            </a:r>
            <a:r>
              <a:rPr lang="ru-RU" sz="1400" dirty="0">
                <a:solidFill>
                  <a:schemeClr val="tx1"/>
                </a:solidFill>
                <a:latin typeface="Times New Roman" panose="02020603050405020304" pitchFamily="18" charset="0"/>
                <a:cs typeface="Times New Roman" panose="02020603050405020304" pitchFamily="18" charset="0"/>
              </a:rPr>
              <a:t>. Выделяют два основных вида </a:t>
            </a:r>
            <a:r>
              <a:rPr lang="ru-RU" sz="1400" dirty="0" err="1">
                <a:solidFill>
                  <a:schemeClr val="tx1"/>
                </a:solidFill>
                <a:latin typeface="Times New Roman" panose="02020603050405020304" pitchFamily="18" charset="0"/>
                <a:cs typeface="Times New Roman" panose="02020603050405020304" pitchFamily="18" charset="0"/>
              </a:rPr>
              <a:t>геомембраны</a:t>
            </a:r>
            <a:r>
              <a:rPr lang="ru-RU" sz="1400" dirty="0">
                <a:solidFill>
                  <a:schemeClr val="tx1"/>
                </a:solidFill>
                <a:latin typeface="Times New Roman" panose="02020603050405020304" pitchFamily="18" charset="0"/>
                <a:cs typeface="Times New Roman" panose="02020603050405020304" pitchFamily="18" charset="0"/>
              </a:rPr>
              <a:t> из полиэтилена высокого давления и низкой плотности (ПВД, англ. LDPE) и полиэтилена низкого давления и высокой плотности (ПНД, англ. HDPE). В состав </a:t>
            </a:r>
            <a:r>
              <a:rPr lang="ru-RU" sz="1400" dirty="0" err="1">
                <a:solidFill>
                  <a:schemeClr val="tx1"/>
                </a:solidFill>
                <a:latin typeface="Times New Roman" panose="02020603050405020304" pitchFamily="18" charset="0"/>
                <a:cs typeface="Times New Roman" panose="02020603050405020304" pitchFamily="18" charset="0"/>
              </a:rPr>
              <a:t>геомембраны</a:t>
            </a:r>
            <a:r>
              <a:rPr lang="ru-RU" sz="1400" dirty="0">
                <a:solidFill>
                  <a:schemeClr val="tx1"/>
                </a:solidFill>
                <a:latin typeface="Times New Roman" panose="02020603050405020304" pitchFamily="18" charset="0"/>
                <a:cs typeface="Times New Roman" panose="02020603050405020304" pitchFamily="18" charset="0"/>
              </a:rPr>
              <a:t> также входят специальные стабилизирующие добавки для повышения стойкость </a:t>
            </a:r>
            <a:r>
              <a:rPr lang="ru-RU" sz="1400" dirty="0" err="1">
                <a:solidFill>
                  <a:schemeClr val="tx1"/>
                </a:solidFill>
                <a:latin typeface="Times New Roman" panose="02020603050405020304" pitchFamily="18" charset="0"/>
                <a:cs typeface="Times New Roman" panose="02020603050405020304" pitchFamily="18" charset="0"/>
              </a:rPr>
              <a:t>геомембраны</a:t>
            </a:r>
            <a:r>
              <a:rPr lang="ru-RU" sz="1400" dirty="0">
                <a:solidFill>
                  <a:schemeClr val="tx1"/>
                </a:solidFill>
                <a:latin typeface="Times New Roman" panose="02020603050405020304" pitchFamily="18" charset="0"/>
                <a:cs typeface="Times New Roman" panose="02020603050405020304" pitchFamily="18" charset="0"/>
              </a:rPr>
              <a:t> к химическим веществам и УФ - излучению. Самый распространённый стабилизатор - технический углерод (сажа) до 3%.</a:t>
            </a:r>
          </a:p>
          <a:p>
            <a:pPr algn="just"/>
            <a:r>
              <a:rPr lang="ru-RU" sz="1400" b="1" dirty="0" err="1">
                <a:solidFill>
                  <a:schemeClr val="tx1"/>
                </a:solidFill>
                <a:latin typeface="Times New Roman" panose="02020603050405020304" pitchFamily="18" charset="0"/>
                <a:cs typeface="Times New Roman" panose="02020603050405020304" pitchFamily="18" charset="0"/>
              </a:rPr>
              <a:t>Бентонитовые</a:t>
            </a:r>
            <a:r>
              <a:rPr lang="ru-RU" sz="1400" b="1" dirty="0">
                <a:solidFill>
                  <a:schemeClr val="tx1"/>
                </a:solidFill>
                <a:latin typeface="Times New Roman" panose="02020603050405020304" pitchFamily="18" charset="0"/>
                <a:cs typeface="Times New Roman" panose="02020603050405020304" pitchFamily="18" charset="0"/>
              </a:rPr>
              <a:t> маты – </a:t>
            </a:r>
            <a:r>
              <a:rPr lang="ru-RU" sz="1400" dirty="0">
                <a:solidFill>
                  <a:schemeClr val="tx1"/>
                </a:solidFill>
                <a:latin typeface="Times New Roman" panose="02020603050405020304" pitchFamily="18" charset="0"/>
                <a:cs typeface="Times New Roman" panose="02020603050405020304" pitchFamily="18" charset="0"/>
              </a:rPr>
              <a:t>это </a:t>
            </a:r>
            <a:r>
              <a:rPr lang="ru-RU" sz="1400" dirty="0" err="1">
                <a:solidFill>
                  <a:schemeClr val="tx1"/>
                </a:solidFill>
                <a:latin typeface="Times New Roman" panose="02020603050405020304" pitchFamily="18" charset="0"/>
                <a:cs typeface="Times New Roman" panose="02020603050405020304" pitchFamily="18" charset="0"/>
              </a:rPr>
              <a:t>геосинтетические</a:t>
            </a:r>
            <a:r>
              <a:rPr lang="ru-RU" sz="1400" dirty="0">
                <a:solidFill>
                  <a:schemeClr val="tx1"/>
                </a:solidFill>
                <a:latin typeface="Times New Roman" panose="02020603050405020304" pitchFamily="18" charset="0"/>
                <a:cs typeface="Times New Roman" panose="02020603050405020304" pitchFamily="18" charset="0"/>
              </a:rPr>
              <a:t> гидроизоляционные материалы рулонного типа, разработанные на основе природной </a:t>
            </a:r>
            <a:r>
              <a:rPr lang="ru-RU" sz="1400" dirty="0" err="1">
                <a:solidFill>
                  <a:schemeClr val="tx1"/>
                </a:solidFill>
                <a:latin typeface="Times New Roman" panose="02020603050405020304" pitchFamily="18" charset="0"/>
                <a:cs typeface="Times New Roman" panose="02020603050405020304" pitchFamily="18" charset="0"/>
              </a:rPr>
              <a:t>бентонитовой</a:t>
            </a:r>
            <a:r>
              <a:rPr lang="ru-RU" sz="1400" dirty="0">
                <a:solidFill>
                  <a:schemeClr val="tx1"/>
                </a:solidFill>
                <a:latin typeface="Times New Roman" panose="02020603050405020304" pitchFamily="18" charset="0"/>
                <a:cs typeface="Times New Roman" panose="02020603050405020304" pitchFamily="18" charset="0"/>
              </a:rPr>
              <a:t> глины. Быстро поглощают влагу и надежно удерживают ее. Материал используется для горизонтальной и вертикальной гидроизоляции подземных и заглубленных частей зданий и сооружений, а также в качестве противофильтрационных экранов - защитного слоя от попадания  в почву и грунтовые воды загрязняющих веществ.</a:t>
            </a:r>
          </a:p>
        </p:txBody>
      </p:sp>
      <p:sp>
        <p:nvSpPr>
          <p:cNvPr id="4" name="Номер слайда 3">
            <a:extLst>
              <a:ext uri="{FF2B5EF4-FFF2-40B4-BE49-F238E27FC236}">
                <a16:creationId xmlns:a16="http://schemas.microsoft.com/office/drawing/2014/main" id="{B61FE61B-19DD-4F0F-BAC9-664298B6CFA4}"/>
              </a:ext>
            </a:extLst>
          </p:cNvPr>
          <p:cNvSpPr>
            <a:spLocks noGrp="1"/>
          </p:cNvSpPr>
          <p:nvPr>
            <p:ph type="sldNum" sz="quarter" idx="12"/>
          </p:nvPr>
        </p:nvSpPr>
        <p:spPr/>
        <p:txBody>
          <a:bodyPr/>
          <a:lstStyle/>
          <a:p>
            <a:fld id="{0BE9DCE7-2F94-47F4-9E5E-38FADFFBDE60}" type="slidenum">
              <a:rPr lang="ru-RU" smtClean="0"/>
              <a:t>17</a:t>
            </a:fld>
            <a:endParaRPr lang="ru-RU"/>
          </a:p>
        </p:txBody>
      </p:sp>
      <p:pic>
        <p:nvPicPr>
          <p:cNvPr id="5" name="Рисунок 6">
            <a:extLst>
              <a:ext uri="{FF2B5EF4-FFF2-40B4-BE49-F238E27FC236}">
                <a16:creationId xmlns:a16="http://schemas.microsoft.com/office/drawing/2014/main" id="{F4572885-CBB7-4400-AFFA-AE03F90238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065" y="567334"/>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16:creationId xmlns:a16="http://schemas.microsoft.com/office/drawing/2014/main" id="{56DD4844-C9FF-4773-BCF1-CE7AF4C7F88A}"/>
              </a:ext>
            </a:extLst>
          </p:cNvPr>
          <p:cNvSpPr/>
          <p:nvPr/>
        </p:nvSpPr>
        <p:spPr>
          <a:xfrm>
            <a:off x="2517058" y="665740"/>
            <a:ext cx="8638622" cy="646331"/>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p:txBody>
      </p:sp>
    </p:spTree>
    <p:extLst>
      <p:ext uri="{BB962C8B-B14F-4D97-AF65-F5344CB8AC3E}">
        <p14:creationId xmlns:p14="http://schemas.microsoft.com/office/powerpoint/2010/main" val="3200651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 y="513553"/>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400803" y="792849"/>
            <a:ext cx="8567410"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p:txBody>
      </p:sp>
      <p:sp>
        <p:nvSpPr>
          <p:cNvPr id="11" name="Номер слайда 10"/>
          <p:cNvSpPr>
            <a:spLocks noGrp="1"/>
          </p:cNvSpPr>
          <p:nvPr>
            <p:ph type="sldNum" sz="quarter" idx="12"/>
          </p:nvPr>
        </p:nvSpPr>
        <p:spPr/>
        <p:txBody>
          <a:bodyPr/>
          <a:lstStyle/>
          <a:p>
            <a:fld id="{0BE9DCE7-2F94-47F4-9E5E-38FADFFBDE60}" type="slidenum">
              <a:rPr lang="ru-RU" sz="1800" smtClean="0">
                <a:latin typeface="Times New Roman" panose="02020603050405020304" pitchFamily="18" charset="0"/>
                <a:cs typeface="Times New Roman" panose="02020603050405020304" pitchFamily="18" charset="0"/>
              </a:rPr>
              <a:t>18</a:t>
            </a:fld>
            <a:endParaRPr lang="ru-RU" sz="1800">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771E6631-0803-4100-8DB3-2A46334F882E}"/>
              </a:ext>
            </a:extLst>
          </p:cNvPr>
          <p:cNvSpPr/>
          <p:nvPr/>
        </p:nvSpPr>
        <p:spPr>
          <a:xfrm>
            <a:off x="693010" y="1752539"/>
            <a:ext cx="10805979" cy="2893100"/>
          </a:xfrm>
          <a:prstGeom prst="rect">
            <a:avLst/>
          </a:prstGeom>
        </p:spPr>
        <p:txBody>
          <a:bodyPr wrap="square">
            <a:spAutoFit/>
          </a:bodyPr>
          <a:lstStyle/>
          <a:p>
            <a:pPr algn="just"/>
            <a:r>
              <a:rPr lang="ru-RU" sz="1400" dirty="0">
                <a:latin typeface="Times New Roman" panose="02020603050405020304" pitchFamily="18" charset="0"/>
                <a:cs typeface="Times New Roman" panose="02020603050405020304" pitchFamily="18" charset="0"/>
              </a:rPr>
              <a:t>На сформированное тело полигона укладывается </a:t>
            </a:r>
            <a:r>
              <a:rPr lang="ru-RU" sz="1400" dirty="0" err="1">
                <a:latin typeface="Times New Roman" panose="02020603050405020304" pitchFamily="18" charset="0"/>
                <a:cs typeface="Times New Roman" panose="02020603050405020304" pitchFamily="18" charset="0"/>
              </a:rPr>
              <a:t>георешетка</a:t>
            </a:r>
            <a:r>
              <a:rPr lang="ru-RU" sz="1400" dirty="0">
                <a:latin typeface="Times New Roman" panose="02020603050405020304" pitchFamily="18" charset="0"/>
                <a:cs typeface="Times New Roman" panose="02020603050405020304" pitchFamily="18" charset="0"/>
              </a:rPr>
              <a:t> с последующей засыпкой щебнем фр. 40-60 (с уплотнением) высотой 400 мм, затем проводится </a:t>
            </a:r>
            <a:r>
              <a:rPr lang="ru-RU" sz="1400" dirty="0" err="1">
                <a:latin typeface="Times New Roman" panose="02020603050405020304" pitchFamily="18" charset="0"/>
                <a:cs typeface="Times New Roman" panose="02020603050405020304" pitchFamily="18" charset="0"/>
              </a:rPr>
              <a:t>расклинцовка</a:t>
            </a:r>
            <a:r>
              <a:rPr lang="ru-RU" sz="1400" dirty="0">
                <a:latin typeface="Times New Roman" panose="02020603050405020304" pitchFamily="18" charset="0"/>
                <a:cs typeface="Times New Roman" panose="02020603050405020304" pitchFamily="18" charset="0"/>
              </a:rPr>
              <a:t> слоем песка 100 мм и укладка, с </a:t>
            </a:r>
            <a:r>
              <a:rPr lang="ru-RU" sz="1400" dirty="0" err="1">
                <a:latin typeface="Times New Roman" panose="02020603050405020304" pitchFamily="18" charset="0"/>
                <a:cs typeface="Times New Roman" panose="02020603050405020304" pitchFamily="18" charset="0"/>
              </a:rPr>
              <a:t>проклеиванием</a:t>
            </a:r>
            <a:r>
              <a:rPr lang="ru-RU" sz="1400" dirty="0">
                <a:latin typeface="Times New Roman" panose="02020603050405020304" pitchFamily="18" charset="0"/>
                <a:cs typeface="Times New Roman" panose="02020603050405020304" pitchFamily="18" charset="0"/>
              </a:rPr>
              <a:t> стыков, </a:t>
            </a:r>
            <a:r>
              <a:rPr lang="ru-RU" sz="1400" dirty="0" err="1">
                <a:latin typeface="Times New Roman" panose="02020603050405020304" pitchFamily="18" charset="0"/>
                <a:cs typeface="Times New Roman" panose="02020603050405020304" pitchFamily="18" charset="0"/>
              </a:rPr>
              <a:t>бентонитовых</a:t>
            </a:r>
            <a:r>
              <a:rPr lang="ru-RU" sz="1400" dirty="0">
                <a:latin typeface="Times New Roman" panose="02020603050405020304" pitchFamily="18" charset="0"/>
                <a:cs typeface="Times New Roman" panose="02020603050405020304" pitchFamily="18" charset="0"/>
              </a:rPr>
              <a:t> матов (</a:t>
            </a:r>
            <a:r>
              <a:rPr lang="ru-RU" sz="1400" dirty="0" err="1">
                <a:latin typeface="Times New Roman" panose="02020603050405020304" pitchFamily="18" charset="0"/>
                <a:cs typeface="Times New Roman" panose="02020603050405020304" pitchFamily="18" charset="0"/>
              </a:rPr>
              <a:t>бентонитового</a:t>
            </a:r>
            <a:r>
              <a:rPr lang="ru-RU" sz="1400" dirty="0">
                <a:latin typeface="Times New Roman" panose="02020603050405020304" pitchFamily="18" charset="0"/>
                <a:cs typeface="Times New Roman" panose="02020603050405020304" pitchFamily="18" charset="0"/>
              </a:rPr>
              <a:t> полотна). Далее укладывается очередной слой </a:t>
            </a:r>
            <a:r>
              <a:rPr lang="ru-RU" sz="1400" dirty="0" err="1">
                <a:latin typeface="Times New Roman" panose="02020603050405020304" pitchFamily="18" charset="0"/>
                <a:cs typeface="Times New Roman" panose="02020603050405020304" pitchFamily="18" charset="0"/>
              </a:rPr>
              <a:t>георешетки</a:t>
            </a:r>
            <a:r>
              <a:rPr lang="ru-RU" sz="1400" dirty="0">
                <a:latin typeface="Times New Roman" panose="02020603050405020304" pitchFamily="18" charset="0"/>
                <a:cs typeface="Times New Roman" panose="02020603050405020304" pitchFamily="18" charset="0"/>
              </a:rPr>
              <a:t>, которая засыпается слоем ПГС высотой 300 мм (с уплотнением). </a:t>
            </a:r>
          </a:p>
          <a:p>
            <a:pPr algn="just"/>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На слой уплотненного ПГС укладывается </a:t>
            </a:r>
            <a:r>
              <a:rPr lang="ru-RU" sz="1400" dirty="0" err="1">
                <a:latin typeface="Times New Roman" panose="02020603050405020304" pitchFamily="18" charset="0"/>
                <a:cs typeface="Times New Roman" panose="02020603050405020304" pitchFamily="18" charset="0"/>
              </a:rPr>
              <a:t>геомембрана</a:t>
            </a:r>
            <a:r>
              <a:rPr lang="ru-RU" sz="1400" dirty="0">
                <a:latin typeface="Times New Roman" panose="02020603050405020304" pitchFamily="18" charset="0"/>
                <a:cs typeface="Times New Roman" panose="02020603050405020304" pitchFamily="18" charset="0"/>
              </a:rPr>
              <a:t> с двухсторонней структурированной поверхностью, способом не допускающим прохождения сквозь нее атмосферной влаги и закрытием последней слоем уплотненного ПГС высотой 300 мм. </a:t>
            </a:r>
          </a:p>
          <a:p>
            <a:pPr algn="just"/>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Следующим этапом укладывается </a:t>
            </a:r>
            <a:r>
              <a:rPr lang="ru-RU" sz="1400" dirty="0" err="1">
                <a:latin typeface="Times New Roman" panose="02020603050405020304" pitchFamily="18" charset="0"/>
                <a:cs typeface="Times New Roman" panose="02020603050405020304" pitchFamily="18" charset="0"/>
              </a:rPr>
              <a:t>георешетка</a:t>
            </a:r>
            <a:r>
              <a:rPr lang="ru-RU" sz="1400" dirty="0">
                <a:latin typeface="Times New Roman" panose="02020603050405020304" pitchFamily="18" charset="0"/>
                <a:cs typeface="Times New Roman" panose="02020603050405020304" pitchFamily="18" charset="0"/>
              </a:rPr>
              <a:t>, которая засыпается финишным плодородным слоем почвы с уплотнением. Полотна </a:t>
            </a:r>
            <a:r>
              <a:rPr lang="ru-RU" sz="1400" dirty="0" err="1">
                <a:latin typeface="Times New Roman" panose="02020603050405020304" pitchFamily="18" charset="0"/>
                <a:cs typeface="Times New Roman" panose="02020603050405020304" pitchFamily="18" charset="0"/>
              </a:rPr>
              <a:t>георешеток</a:t>
            </a:r>
            <a:r>
              <a:rPr lang="ru-RU" sz="1400" dirty="0">
                <a:latin typeface="Times New Roman" panose="02020603050405020304" pitchFamily="18" charset="0"/>
                <a:cs typeface="Times New Roman" panose="02020603050405020304" pitchFamily="18" charset="0"/>
              </a:rPr>
              <a:t> при укладке скрепляются между собой способом не допускающим их смещения и образования между ними каких-либо пропусков в сплошной их поверхности. </a:t>
            </a:r>
          </a:p>
          <a:p>
            <a:pPr algn="just"/>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Все работы и параметры при выполнении работ выполнять и соблюдать в соответствии с проектными данными. Устройство противофильтрационного слоя с применением </a:t>
            </a:r>
            <a:r>
              <a:rPr lang="ru-RU" sz="1400" dirty="0" err="1">
                <a:latin typeface="Times New Roman" panose="02020603050405020304" pitchFamily="18" charset="0"/>
                <a:cs typeface="Times New Roman" panose="02020603050405020304" pitchFamily="18" charset="0"/>
              </a:rPr>
              <a:t>бентомата</a:t>
            </a:r>
            <a:r>
              <a:rPr lang="ru-RU" sz="1400" dirty="0">
                <a:latin typeface="Times New Roman" panose="02020603050405020304" pitchFamily="18" charset="0"/>
                <a:cs typeface="Times New Roman" panose="02020603050405020304" pitchFamily="18" charset="0"/>
              </a:rPr>
              <a:t> следует выполнять при положительной температуре воздуха. </a:t>
            </a:r>
          </a:p>
        </p:txBody>
      </p:sp>
    </p:spTree>
    <p:extLst>
      <p:ext uri="{BB962C8B-B14F-4D97-AF65-F5344CB8AC3E}">
        <p14:creationId xmlns:p14="http://schemas.microsoft.com/office/powerpoint/2010/main" val="888787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485153-18FC-5A0A-5618-7780F6527E48}"/>
              </a:ext>
            </a:extLst>
          </p:cNvPr>
          <p:cNvSpPr>
            <a:spLocks noGrp="1"/>
          </p:cNvSpPr>
          <p:nvPr>
            <p:ph type="title"/>
          </p:nvPr>
        </p:nvSpPr>
        <p:spPr>
          <a:xfrm>
            <a:off x="1097280" y="286603"/>
            <a:ext cx="10058400" cy="627797"/>
          </a:xfrm>
        </p:spPr>
        <p:txBody>
          <a:bodyPr>
            <a:normAutofit/>
          </a:bodyPr>
          <a:lstStyle/>
          <a:p>
            <a:r>
              <a:rPr lang="ru-RU" sz="1800" dirty="0">
                <a:solidFill>
                  <a:schemeClr val="tx1"/>
                </a:solidFill>
                <a:latin typeface="Times New Roman" panose="02020603050405020304" pitchFamily="18" charset="0"/>
                <a:ea typeface="+mn-ea"/>
                <a:cs typeface="Times New Roman" panose="02020603050405020304" pitchFamily="18" charset="0"/>
              </a:rPr>
              <a:t>Устройство разреза тела полигона после проведения рекультивации</a:t>
            </a:r>
          </a:p>
        </p:txBody>
      </p:sp>
      <p:pic>
        <p:nvPicPr>
          <p:cNvPr id="5" name="Объект 4">
            <a:extLst>
              <a:ext uri="{FF2B5EF4-FFF2-40B4-BE49-F238E27FC236}">
                <a16:creationId xmlns:a16="http://schemas.microsoft.com/office/drawing/2014/main" id="{EEF89C08-AC5F-8ABD-9EB1-7D9BFF8A3505}"/>
              </a:ext>
            </a:extLst>
          </p:cNvPr>
          <p:cNvPicPr>
            <a:picLocks noGrp="1" noChangeAspect="1"/>
          </p:cNvPicPr>
          <p:nvPr>
            <p:ph idx="1"/>
          </p:nvPr>
        </p:nvPicPr>
        <p:blipFill>
          <a:blip r:embed="rId2"/>
          <a:stretch>
            <a:fillRect/>
          </a:stretch>
        </p:blipFill>
        <p:spPr>
          <a:xfrm>
            <a:off x="2684070" y="1045029"/>
            <a:ext cx="6823860" cy="4934492"/>
          </a:xfrm>
          <a:prstGeom prst="rect">
            <a:avLst/>
          </a:prstGeom>
        </p:spPr>
      </p:pic>
      <p:sp>
        <p:nvSpPr>
          <p:cNvPr id="4" name="Номер слайда 3">
            <a:extLst>
              <a:ext uri="{FF2B5EF4-FFF2-40B4-BE49-F238E27FC236}">
                <a16:creationId xmlns:a16="http://schemas.microsoft.com/office/drawing/2014/main" id="{0DF2D464-1837-5710-0497-CA266F3E01AC}"/>
              </a:ext>
            </a:extLst>
          </p:cNvPr>
          <p:cNvSpPr>
            <a:spLocks noGrp="1"/>
          </p:cNvSpPr>
          <p:nvPr>
            <p:ph type="sldNum" sz="quarter" idx="12"/>
          </p:nvPr>
        </p:nvSpPr>
        <p:spPr/>
        <p:txBody>
          <a:bodyPr/>
          <a:lstStyle/>
          <a:p>
            <a:fld id="{0BE9DCE7-2F94-47F4-9E5E-38FADFFBDE60}" type="slidenum">
              <a:rPr lang="ru-RU" smtClean="0"/>
              <a:t>19</a:t>
            </a:fld>
            <a:endParaRPr lang="ru-RU"/>
          </a:p>
        </p:txBody>
      </p:sp>
    </p:spTree>
    <p:extLst>
      <p:ext uri="{BB962C8B-B14F-4D97-AF65-F5344CB8AC3E}">
        <p14:creationId xmlns:p14="http://schemas.microsoft.com/office/powerpoint/2010/main" val="358539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23054" y="1896839"/>
            <a:ext cx="5709920" cy="2492281"/>
          </a:xfrm>
        </p:spPr>
        <p:txBody>
          <a:bodyPr>
            <a:normAutofit lnSpcReduction="10000"/>
          </a:bodyPr>
          <a:lstStyle/>
          <a:p>
            <a:pPr marL="0" indent="0">
              <a:buNone/>
            </a:pPr>
            <a:r>
              <a:rPr lang="ru-RU" sz="1800" b="1" dirty="0">
                <a:solidFill>
                  <a:schemeClr val="tx1"/>
                </a:solidFill>
                <a:latin typeface="Times New Roman" panose="02020603050405020304" pitchFamily="18" charset="0"/>
                <a:cs typeface="Times New Roman" panose="02020603050405020304" pitchFamily="18" charset="0"/>
              </a:rPr>
              <a:t>Материалы</a:t>
            </a:r>
            <a:r>
              <a:rPr lang="ru-RU" sz="1800" b="1" dirty="0">
                <a:latin typeface="Times New Roman" panose="02020603050405020304" pitchFamily="18" charset="0"/>
                <a:cs typeface="Times New Roman" panose="02020603050405020304" pitchFamily="18" charset="0"/>
              </a:rPr>
              <a:t> к общественным слушаниям по объекту рекультивации </a:t>
            </a:r>
            <a:r>
              <a:rPr lang="ru-RU" sz="1800" dirty="0">
                <a:latin typeface="Times New Roman" panose="02020603050405020304" pitchFamily="18" charset="0"/>
                <a:cs typeface="Times New Roman" panose="02020603050405020304" pitchFamily="18" charset="0"/>
              </a:rPr>
              <a:t>«Полигон по переработке твердых бытовых отходов мощностью 32,5 тыс. тонн в год, расположенный в с. </a:t>
            </a:r>
            <a:r>
              <a:rPr lang="ru-RU" sz="1800" dirty="0" err="1">
                <a:latin typeface="Times New Roman" panose="02020603050405020304" pitchFamily="18" charset="0"/>
                <a:cs typeface="Times New Roman" panose="02020603050405020304" pitchFamily="18" charset="0"/>
              </a:rPr>
              <a:t>Майма</a:t>
            </a:r>
            <a:r>
              <a:rPr lang="ru-RU" sz="1800" dirty="0">
                <a:latin typeface="Times New Roman" panose="02020603050405020304" pitchFamily="18" charset="0"/>
                <a:cs typeface="Times New Roman" panose="02020603050405020304" pitchFamily="18" charset="0"/>
              </a:rPr>
              <a:t>, Майминского района, Республики Алтай»</a:t>
            </a:r>
          </a:p>
          <a:p>
            <a:pPr marL="0" indent="0">
              <a:buNone/>
            </a:pPr>
            <a:r>
              <a:rPr lang="ru-RU" sz="1800" dirty="0">
                <a:latin typeface="Times New Roman" panose="02020603050405020304" pitchFamily="18" charset="0"/>
                <a:cs typeface="Times New Roman" panose="02020603050405020304" pitchFamily="18" charset="0"/>
              </a:rPr>
              <a:t>Местоположение объекта: Республика Алтай, Майминский район, с. </a:t>
            </a:r>
            <a:r>
              <a:rPr lang="ru-RU" sz="1800" dirty="0" err="1">
                <a:latin typeface="Times New Roman" panose="02020603050405020304" pitchFamily="18" charset="0"/>
                <a:cs typeface="Times New Roman" panose="02020603050405020304" pitchFamily="18" charset="0"/>
              </a:rPr>
              <a:t>Майма</a:t>
            </a:r>
            <a:r>
              <a:rPr lang="ru-RU" sz="1800" dirty="0">
                <a:latin typeface="Times New Roman" panose="02020603050405020304" pitchFamily="18" charset="0"/>
                <a:cs typeface="Times New Roman" panose="02020603050405020304" pitchFamily="18" charset="0"/>
              </a:rPr>
              <a:t>, кадастровый номер земельного участка 04:01:010712:320</a:t>
            </a:r>
          </a:p>
          <a:p>
            <a:pPr marL="0" indent="0">
              <a:buNone/>
            </a:pPr>
            <a:r>
              <a:rPr lang="ru-RU" sz="1800" dirty="0">
                <a:latin typeface="Times New Roman" panose="02020603050405020304" pitchFamily="18" charset="0"/>
                <a:cs typeface="Times New Roman" panose="02020603050405020304" pitchFamily="18" charset="0"/>
              </a:rPr>
              <a:t>Площадь земельного участка – 45406 +/- 218 </a:t>
            </a:r>
            <a:r>
              <a:rPr lang="ru-RU" sz="1800" dirty="0" err="1">
                <a:latin typeface="Times New Roman" panose="02020603050405020304" pitchFamily="18" charset="0"/>
                <a:cs typeface="Times New Roman" panose="02020603050405020304" pitchFamily="18" charset="0"/>
              </a:rPr>
              <a:t>кв.м</a:t>
            </a:r>
            <a:r>
              <a:rPr lang="ru-RU" sz="1800" dirty="0">
                <a:latin typeface="Times New Roman" panose="02020603050405020304" pitchFamily="18" charset="0"/>
                <a:cs typeface="Times New Roman" panose="02020603050405020304" pitchFamily="18" charset="0"/>
              </a:rPr>
              <a:t>.</a:t>
            </a:r>
          </a:p>
        </p:txBody>
      </p:sp>
      <p:pic>
        <p:nvPicPr>
          <p:cNvPr id="102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 y="513553"/>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904240" y="5449015"/>
            <a:ext cx="9458960" cy="830997"/>
          </a:xfrm>
          <a:prstGeom prst="rect">
            <a:avLst/>
          </a:prstGeom>
        </p:spPr>
        <p:txBody>
          <a:bodyPr wrap="square">
            <a:spAutoFit/>
          </a:bodyPr>
          <a:lstStyle/>
          <a:p>
            <a:r>
              <a:rPr lang="ru-RU" sz="1600" b="1" dirty="0">
                <a:solidFill>
                  <a:srgbClr val="000000"/>
                </a:solidFill>
                <a:latin typeface="Times New Roman" panose="02020603050405020304" pitchFamily="18" charset="0"/>
                <a:ea typeface="Times New Roman" panose="02020603050405020304" pitchFamily="18" charset="0"/>
              </a:rPr>
              <a:t>Заказчик </a:t>
            </a:r>
            <a:r>
              <a:rPr lang="ru-RU" sz="1600" dirty="0">
                <a:solidFill>
                  <a:srgbClr val="000000"/>
                </a:solidFill>
                <a:latin typeface="Times New Roman" panose="02020603050405020304" pitchFamily="18" charset="0"/>
                <a:ea typeface="Times New Roman" panose="02020603050405020304" pitchFamily="18" charset="0"/>
              </a:rPr>
              <a:t>: Муниципальное автономное учреждение «Отдел капитального строительства муниципального образования «Майминский район»</a:t>
            </a:r>
          </a:p>
          <a:p>
            <a:endParaRPr lang="ru-RU" sz="1600" dirty="0"/>
          </a:p>
        </p:txBody>
      </p:sp>
      <p:sp>
        <p:nvSpPr>
          <p:cNvPr id="5" name="Прямоугольник 4"/>
          <p:cNvSpPr/>
          <p:nvPr/>
        </p:nvSpPr>
        <p:spPr>
          <a:xfrm>
            <a:off x="466725" y="5927025"/>
            <a:ext cx="7644129" cy="417422"/>
          </a:xfrm>
          <a:prstGeom prst="rect">
            <a:avLst/>
          </a:prstGeom>
        </p:spPr>
        <p:txBody>
          <a:bodyPr wrap="square">
            <a:spAutoFit/>
          </a:bodyPr>
          <a:lstStyle/>
          <a:p>
            <a:pPr indent="450215" algn="just">
              <a:lnSpc>
                <a:spcPct val="150000"/>
              </a:lnSpc>
              <a:spcAft>
                <a:spcPts val="0"/>
              </a:spcAft>
            </a:pPr>
            <a:r>
              <a:rPr lang="ru-RU" sz="1600" b="1" dirty="0">
                <a:solidFill>
                  <a:srgbClr val="000000"/>
                </a:solidFill>
                <a:latin typeface="Times New Roman" panose="02020603050405020304" pitchFamily="18" charset="0"/>
                <a:ea typeface="Times New Roman" panose="02020603050405020304" pitchFamily="18" charset="0"/>
              </a:rPr>
              <a:t>Разработчик проектной документации</a:t>
            </a:r>
            <a:r>
              <a:rPr lang="ru-RU" sz="1600" dirty="0">
                <a:solidFill>
                  <a:srgbClr val="000000"/>
                </a:solidFill>
                <a:latin typeface="Times New Roman" panose="02020603050405020304" pitchFamily="18" charset="0"/>
                <a:ea typeface="Times New Roman" panose="02020603050405020304" pitchFamily="18" charset="0"/>
              </a:rPr>
              <a:t>: ООО «УкуЛаб»</a:t>
            </a:r>
            <a:endParaRPr lang="ru-RU" sz="1600" dirty="0">
              <a:effectLst/>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2400803" y="792849"/>
            <a:ext cx="8618706"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p:txBody>
      </p:sp>
      <p:sp>
        <p:nvSpPr>
          <p:cNvPr id="11" name="Номер слайда 10"/>
          <p:cNvSpPr>
            <a:spLocks noGrp="1"/>
          </p:cNvSpPr>
          <p:nvPr>
            <p:ph type="sldNum" sz="quarter" idx="12"/>
          </p:nvPr>
        </p:nvSpPr>
        <p:spPr/>
        <p:txBody>
          <a:bodyPr/>
          <a:lstStyle/>
          <a:p>
            <a:fld id="{0BE9DCE7-2F94-47F4-9E5E-38FADFFBDE60}" type="slidenum">
              <a:rPr lang="ru-RU" sz="1800" smtClean="0">
                <a:latin typeface="Times New Roman" panose="02020603050405020304" pitchFamily="18" charset="0"/>
                <a:cs typeface="Times New Roman" panose="02020603050405020304" pitchFamily="18" charset="0"/>
              </a:rPr>
              <a:t>2</a:t>
            </a:fld>
            <a:endParaRPr lang="ru-RU" sz="180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40C2E646-5083-4121-8F93-92C20519B3C7}"/>
              </a:ext>
            </a:extLst>
          </p:cNvPr>
          <p:cNvPicPr>
            <a:picLocks noChangeAspect="1"/>
          </p:cNvPicPr>
          <p:nvPr/>
        </p:nvPicPr>
        <p:blipFill>
          <a:blip r:embed="rId3"/>
          <a:stretch>
            <a:fillRect/>
          </a:stretch>
        </p:blipFill>
        <p:spPr>
          <a:xfrm>
            <a:off x="6632974" y="2072402"/>
            <a:ext cx="4797919" cy="3105772"/>
          </a:xfrm>
          <a:prstGeom prst="rect">
            <a:avLst/>
          </a:prstGeom>
        </p:spPr>
      </p:pic>
    </p:spTree>
    <p:extLst>
      <p:ext uri="{BB962C8B-B14F-4D97-AF65-F5344CB8AC3E}">
        <p14:creationId xmlns:p14="http://schemas.microsoft.com/office/powerpoint/2010/main" val="403312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 y="513553"/>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400803" y="792849"/>
            <a:ext cx="8567410"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p:txBody>
      </p:sp>
      <p:sp>
        <p:nvSpPr>
          <p:cNvPr id="11" name="Номер слайда 10"/>
          <p:cNvSpPr>
            <a:spLocks noGrp="1"/>
          </p:cNvSpPr>
          <p:nvPr>
            <p:ph type="sldNum" sz="quarter" idx="12"/>
          </p:nvPr>
        </p:nvSpPr>
        <p:spPr/>
        <p:txBody>
          <a:bodyPr/>
          <a:lstStyle/>
          <a:p>
            <a:fld id="{0BE9DCE7-2F94-47F4-9E5E-38FADFFBDE60}" type="slidenum">
              <a:rPr lang="ru-RU" sz="1800" smtClean="0">
                <a:latin typeface="Times New Roman" panose="02020603050405020304" pitchFamily="18" charset="0"/>
                <a:cs typeface="Times New Roman" panose="02020603050405020304" pitchFamily="18" charset="0"/>
              </a:rPr>
              <a:t>20</a:t>
            </a:fld>
            <a:endParaRPr lang="ru-RU" sz="1800">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771E6631-0803-4100-8DB3-2A46334F882E}"/>
              </a:ext>
            </a:extLst>
          </p:cNvPr>
          <p:cNvSpPr/>
          <p:nvPr/>
        </p:nvSpPr>
        <p:spPr>
          <a:xfrm>
            <a:off x="693010" y="1902768"/>
            <a:ext cx="10805979" cy="3785652"/>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2 Биологический этап рекультивации</a:t>
            </a:r>
          </a:p>
          <a:p>
            <a:pPr algn="just"/>
            <a:r>
              <a:rPr lang="ru-RU" sz="1400" dirty="0">
                <a:latin typeface="Times New Roman" panose="02020603050405020304" pitchFamily="18" charset="0"/>
                <a:cs typeface="Times New Roman" panose="02020603050405020304" pitchFamily="18" charset="0"/>
              </a:rPr>
              <a:t>Биологический этап рекультивации осуществляется вслед за техническим этапом и включает комплекс агротехнических и фитомелиоративных мероприятий, направленных на завершение восстановления нарушенных земель (подготовка плодородного слоя, уход за насаждениями). </a:t>
            </a:r>
          </a:p>
          <a:p>
            <a:pPr algn="just"/>
            <a:r>
              <a:rPr lang="ru-RU" sz="1400" dirty="0">
                <a:latin typeface="Times New Roman" panose="02020603050405020304" pitchFamily="18" charset="0"/>
                <a:cs typeface="Times New Roman" panose="02020603050405020304" pitchFamily="18" charset="0"/>
              </a:rPr>
              <a:t>На поверхности рекультивируемого полигона в период производства биологического этапа рекультивации предлагается обустройство сплошного травяного дернообразующего покрова (газона), выполняющего хозяйственную и экологическую функции. Биологическое освоение земель предусматривает: </a:t>
            </a:r>
          </a:p>
          <a:p>
            <a:pPr marL="285750" indent="-285750" algn="just">
              <a:buFontTx/>
              <a:buChar char="-"/>
            </a:pPr>
            <a:r>
              <a:rPr lang="ru-RU" sz="1400" dirty="0">
                <a:latin typeface="Times New Roman" panose="02020603050405020304" pitchFamily="18" charset="0"/>
                <a:cs typeface="Times New Roman" panose="02020603050405020304" pitchFamily="18" charset="0"/>
              </a:rPr>
              <a:t>подготовку плодородного слоя (разравнивание, рыхление, внесение удобрений, </a:t>
            </a:r>
            <a:r>
              <a:rPr lang="ru-RU" sz="1400" dirty="0" err="1">
                <a:latin typeface="Times New Roman" panose="02020603050405020304" pitchFamily="18" charset="0"/>
                <a:cs typeface="Times New Roman" panose="02020603050405020304" pitchFamily="18" charset="0"/>
              </a:rPr>
              <a:t>прикатка</a:t>
            </a:r>
            <a:r>
              <a:rPr lang="ru-RU" sz="1400" dirty="0">
                <a:latin typeface="Times New Roman" panose="02020603050405020304" pitchFamily="18" charset="0"/>
                <a:cs typeface="Times New Roman" panose="02020603050405020304" pitchFamily="18" charset="0"/>
              </a:rPr>
              <a:t> грунта); </a:t>
            </a:r>
          </a:p>
          <a:p>
            <a:pPr marL="285750" indent="-285750" algn="just">
              <a:buFontTx/>
              <a:buChar char="-"/>
            </a:pPr>
            <a:r>
              <a:rPr lang="ru-RU" sz="1400" dirty="0">
                <a:latin typeface="Times New Roman" panose="02020603050405020304" pitchFamily="18" charset="0"/>
                <a:cs typeface="Times New Roman" panose="02020603050405020304" pitchFamily="18" charset="0"/>
              </a:rPr>
              <a:t>посадка тимофеевки луговой, клевера красного. </a:t>
            </a:r>
          </a:p>
          <a:p>
            <a:pPr algn="just"/>
            <a:r>
              <a:rPr lang="ru-RU" sz="1400" dirty="0">
                <a:latin typeface="Times New Roman" panose="02020603050405020304" pitchFamily="18" charset="0"/>
                <a:cs typeface="Times New Roman" panose="02020603050405020304" pitchFamily="18" charset="0"/>
              </a:rPr>
              <a:t>Посев травы: </a:t>
            </a:r>
          </a:p>
          <a:p>
            <a:pPr marL="285750" indent="-285750" algn="just">
              <a:buFontTx/>
              <a:buChar char="-"/>
            </a:pPr>
            <a:r>
              <a:rPr lang="ru-RU" sz="1400" dirty="0">
                <a:latin typeface="Times New Roman" panose="02020603050405020304" pitchFamily="18" charset="0"/>
                <a:cs typeface="Times New Roman" panose="02020603050405020304" pitchFamily="18" charset="0"/>
              </a:rPr>
              <a:t>согласно Приложения 7 Инструкции норма высева тимофеевки луговой составляет 15-18 кг/га, клевера красного – 19-20кг/га. </a:t>
            </a:r>
          </a:p>
          <a:p>
            <a:pPr marL="285750" indent="-285750" algn="just">
              <a:buFontTx/>
              <a:buChar char="-"/>
            </a:pPr>
            <a:r>
              <a:rPr lang="ru-RU" sz="1400" dirty="0">
                <a:latin typeface="Times New Roman" panose="02020603050405020304" pitchFamily="18" charset="0"/>
                <a:cs typeface="Times New Roman" panose="02020603050405020304" pitchFamily="18" charset="0"/>
              </a:rPr>
              <a:t>при посеве травосмеси из двух компонентов норма высева снижается на 35 %, а при посеве трехкомпонентной травосмеси – на 50 % от нормы высева по видам трав. </a:t>
            </a:r>
          </a:p>
          <a:p>
            <a:pPr marL="285750" indent="-285750" algn="just">
              <a:buFontTx/>
              <a:buChar char="-"/>
            </a:pPr>
            <a:r>
              <a:rPr lang="ru-RU" sz="1400" dirty="0">
                <a:latin typeface="Times New Roman" panose="02020603050405020304" pitchFamily="18" charset="0"/>
                <a:cs typeface="Times New Roman" panose="02020603050405020304" pitchFamily="18" charset="0"/>
              </a:rPr>
              <a:t>глубина заделки семян 1-1,25 см, а крупные семена на глубину 3-4 см. Расстояние между одноименными рядками 45 см, а между общими рядками 22,5 см. </a:t>
            </a:r>
          </a:p>
          <a:p>
            <a:pPr marL="285750" indent="-285750" algn="just">
              <a:buFontTx/>
              <a:buChar char="-"/>
            </a:pPr>
            <a:r>
              <a:rPr lang="ru-RU" sz="1400" dirty="0">
                <a:latin typeface="Times New Roman" panose="02020603050405020304" pitchFamily="18" charset="0"/>
                <a:cs typeface="Times New Roman" panose="02020603050405020304" pitchFamily="18" charset="0"/>
              </a:rPr>
              <a:t>согласно Приложению 8 Инструкции посев многолетних трав осуществляется с помощью бороны зубовой (модель СЛТ-3,6, базовая машина (мощность) Беларусь КО-705 </a:t>
            </a:r>
            <a:r>
              <a:rPr lang="ru-RU" sz="1400" dirty="0" err="1">
                <a:latin typeface="Times New Roman" panose="02020603050405020304" pitchFamily="18" charset="0"/>
                <a:cs typeface="Times New Roman" panose="02020603050405020304" pitchFamily="18" charset="0"/>
              </a:rPr>
              <a:t>л.с</a:t>
            </a:r>
            <a:r>
              <a:rPr lang="ru-RU"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94521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 y="513553"/>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400803" y="792849"/>
            <a:ext cx="8567410"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p:txBody>
      </p:sp>
      <p:sp>
        <p:nvSpPr>
          <p:cNvPr id="11" name="Номер слайда 10"/>
          <p:cNvSpPr>
            <a:spLocks noGrp="1"/>
          </p:cNvSpPr>
          <p:nvPr>
            <p:ph type="sldNum" sz="quarter" idx="12"/>
          </p:nvPr>
        </p:nvSpPr>
        <p:spPr/>
        <p:txBody>
          <a:bodyPr/>
          <a:lstStyle/>
          <a:p>
            <a:fld id="{0BE9DCE7-2F94-47F4-9E5E-38FADFFBDE60}" type="slidenum">
              <a:rPr lang="ru-RU" sz="1800" smtClean="0">
                <a:latin typeface="Times New Roman" panose="02020603050405020304" pitchFamily="18" charset="0"/>
                <a:cs typeface="Times New Roman" panose="02020603050405020304" pitchFamily="18" charset="0"/>
              </a:rPr>
              <a:t>21</a:t>
            </a:fld>
            <a:endParaRPr lang="ru-RU" sz="1800">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771E6631-0803-4100-8DB3-2A46334F882E}"/>
              </a:ext>
            </a:extLst>
          </p:cNvPr>
          <p:cNvSpPr/>
          <p:nvPr/>
        </p:nvSpPr>
        <p:spPr>
          <a:xfrm>
            <a:off x="693010" y="1752539"/>
            <a:ext cx="10805979" cy="2062103"/>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Полив: 200 </a:t>
            </a:r>
            <a:r>
              <a:rPr lang="ru-RU" sz="1600" dirty="0" err="1">
                <a:latin typeface="Times New Roman" panose="02020603050405020304" pitchFamily="18" charset="0"/>
                <a:cs typeface="Times New Roman" panose="02020603050405020304" pitchFamily="18" charset="0"/>
              </a:rPr>
              <a:t>куб.м</a:t>
            </a:r>
            <a:r>
              <a:rPr lang="ru-RU" sz="1600" dirty="0">
                <a:latin typeface="Times New Roman" panose="02020603050405020304" pitchFamily="18" charset="0"/>
                <a:cs typeface="Times New Roman" panose="02020603050405020304" pitchFamily="18" charset="0"/>
              </a:rPr>
              <a:t>/га при одноразовом поливе. Уход за посевами включает в себя полив из расчета обеспечения 35-40 % влажности почвы, повторность полива зависит от местных климатических условий. Согласно приложения № 8 Инструкции полив осуществляется с помощью поливомоечной машины (модель КО-002, базовая машина (мощность) ЗиЛ-130). </a:t>
            </a:r>
          </a:p>
          <a:p>
            <a:pPr algn="just"/>
            <a:r>
              <a:rPr lang="ru-RU" sz="1600" dirty="0">
                <a:latin typeface="Times New Roman" panose="02020603050405020304" pitchFamily="18" charset="0"/>
                <a:cs typeface="Times New Roman" panose="02020603050405020304" pitchFamily="18" charset="0"/>
              </a:rPr>
              <a:t>Удобрение: фосфорные, калийные. Согласно приложения № 8 Инструкции рассев удобрений осуществляется с помощью разбрасывателя минеральных удобрений (модель РУМ-8, базовая машина (мощность) Беларусь КО-705 </a:t>
            </a:r>
            <a:r>
              <a:rPr lang="ru-RU" sz="1600" dirty="0" err="1">
                <a:latin typeface="Times New Roman" panose="02020603050405020304" pitchFamily="18" charset="0"/>
                <a:cs typeface="Times New Roman" panose="02020603050405020304" pitchFamily="18" charset="0"/>
              </a:rPr>
              <a:t>л.с</a:t>
            </a:r>
            <a:r>
              <a:rPr lang="ru-RU" sz="1600" dirty="0">
                <a:latin typeface="Times New Roman" panose="02020603050405020304" pitchFamily="18" charset="0"/>
                <a:cs typeface="Times New Roman" panose="02020603050405020304" pitchFamily="18" charset="0"/>
              </a:rPr>
              <a:t>.); боронование осуществляется с помощью бороны зубовой (модель ШБ-2,5, базовая машины (мощность) Беларусь КО-705 </a:t>
            </a:r>
            <a:r>
              <a:rPr lang="ru-RU" sz="1600" dirty="0" err="1">
                <a:latin typeface="Times New Roman" panose="02020603050405020304" pitchFamily="18" charset="0"/>
                <a:cs typeface="Times New Roman" panose="02020603050405020304" pitchFamily="18" charset="0"/>
              </a:rPr>
              <a:t>л.с</a:t>
            </a:r>
            <a:r>
              <a:rPr lang="ru-RU"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58152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 y="513553"/>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400803" y="792849"/>
            <a:ext cx="8567410"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p:txBody>
      </p:sp>
      <p:sp>
        <p:nvSpPr>
          <p:cNvPr id="11" name="Номер слайда 10"/>
          <p:cNvSpPr>
            <a:spLocks noGrp="1"/>
          </p:cNvSpPr>
          <p:nvPr>
            <p:ph type="sldNum" sz="quarter" idx="12"/>
          </p:nvPr>
        </p:nvSpPr>
        <p:spPr/>
        <p:txBody>
          <a:bodyPr/>
          <a:lstStyle/>
          <a:p>
            <a:fld id="{0BE9DCE7-2F94-47F4-9E5E-38FADFFBDE60}" type="slidenum">
              <a:rPr lang="ru-RU" sz="1800" smtClean="0">
                <a:latin typeface="Times New Roman" panose="02020603050405020304" pitchFamily="18" charset="0"/>
                <a:cs typeface="Times New Roman" panose="02020603050405020304" pitchFamily="18" charset="0"/>
              </a:rPr>
              <a:t>22</a:t>
            </a:fld>
            <a:endParaRPr lang="ru-RU" sz="180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9F81B5C3-2D2C-4D02-9F9B-6CCF15C991A8}"/>
              </a:ext>
            </a:extLst>
          </p:cNvPr>
          <p:cNvSpPr/>
          <p:nvPr/>
        </p:nvSpPr>
        <p:spPr>
          <a:xfrm>
            <a:off x="904239" y="2274838"/>
            <a:ext cx="10393025" cy="1323439"/>
          </a:xfrm>
          <a:prstGeom prst="rect">
            <a:avLst/>
          </a:prstGeom>
        </p:spPr>
        <p:txBody>
          <a:bodyPr wrap="square">
            <a:spAutoFit/>
          </a:bodyPr>
          <a:lstStyle/>
          <a:p>
            <a:pPr algn="just"/>
            <a:r>
              <a:rPr lang="ru-RU" sz="1600" b="1" dirty="0" err="1">
                <a:latin typeface="Times New Roman" panose="02020603050405020304" pitchFamily="18" charset="0"/>
                <a:cs typeface="Times New Roman" panose="02020603050405020304" pitchFamily="18" charset="0"/>
              </a:rPr>
              <a:t>Пострекультивационный</a:t>
            </a:r>
            <a:r>
              <a:rPr lang="ru-RU" sz="1600" b="1" dirty="0">
                <a:latin typeface="Times New Roman" panose="02020603050405020304" pitchFamily="18" charset="0"/>
                <a:cs typeface="Times New Roman" panose="02020603050405020304" pitchFamily="18" charset="0"/>
              </a:rPr>
              <a:t> период </a:t>
            </a:r>
          </a:p>
          <a:p>
            <a:pPr algn="just"/>
            <a:r>
              <a:rPr lang="ru-RU" sz="1600" dirty="0">
                <a:latin typeface="Times New Roman" panose="02020603050405020304" pitchFamily="18" charset="0"/>
                <a:cs typeface="Times New Roman" panose="02020603050405020304" pitchFamily="18" charset="0"/>
              </a:rPr>
              <a:t>В период после рекультивации объекта производится: полив газонов и древесных насаждений; скашивание трав, подсев трав (ликвидация проплешин); наблюдение за состоянием финального перекрытия поверхности насыпи; контроль за работой системы дегазации; мониторинг подземной воды из контрольных скважин; мониторинг за выбросами в атмосферу.</a:t>
            </a:r>
          </a:p>
        </p:txBody>
      </p:sp>
    </p:spTree>
    <p:extLst>
      <p:ext uri="{BB962C8B-B14F-4D97-AF65-F5344CB8AC3E}">
        <p14:creationId xmlns:p14="http://schemas.microsoft.com/office/powerpoint/2010/main" val="197839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 y="513553"/>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400803" y="792849"/>
            <a:ext cx="8567410"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p:txBody>
      </p:sp>
      <p:sp>
        <p:nvSpPr>
          <p:cNvPr id="11" name="Номер слайда 10"/>
          <p:cNvSpPr>
            <a:spLocks noGrp="1"/>
          </p:cNvSpPr>
          <p:nvPr>
            <p:ph type="sldNum" sz="quarter" idx="12"/>
          </p:nvPr>
        </p:nvSpPr>
        <p:spPr/>
        <p:txBody>
          <a:bodyPr/>
          <a:lstStyle/>
          <a:p>
            <a:fld id="{0BE9DCE7-2F94-47F4-9E5E-38FADFFBDE60}" type="slidenum">
              <a:rPr lang="ru-RU" sz="1800" smtClean="0">
                <a:latin typeface="Times New Roman" panose="02020603050405020304" pitchFamily="18" charset="0"/>
                <a:cs typeface="Times New Roman" panose="02020603050405020304" pitchFamily="18" charset="0"/>
              </a:rPr>
              <a:t>23</a:t>
            </a:fld>
            <a:endParaRPr lang="ru-RU" sz="180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FC7D0C1-06E4-8D6F-50EA-0620D1101D85}"/>
              </a:ext>
            </a:extLst>
          </p:cNvPr>
          <p:cNvSpPr txBox="1"/>
          <p:nvPr/>
        </p:nvSpPr>
        <p:spPr>
          <a:xfrm>
            <a:off x="1022555" y="1976284"/>
            <a:ext cx="10068232" cy="2031325"/>
          </a:xfrm>
          <a:prstGeom prst="rect">
            <a:avLst/>
          </a:prstGeom>
          <a:noFill/>
        </p:spPr>
        <p:txBody>
          <a:bodyPr wrap="square" rtlCol="0">
            <a:spAutoFit/>
          </a:bodyPr>
          <a:lstStyle/>
          <a:p>
            <a:pPr algn="just"/>
            <a:r>
              <a:rPr lang="ru-RU" b="1" dirty="0">
                <a:latin typeface="Times New Roman" panose="02020603050405020304" pitchFamily="18" charset="0"/>
                <a:cs typeface="Times New Roman" panose="02020603050405020304" pitchFamily="18" charset="0"/>
              </a:rPr>
              <a:t>Сметная стоимость</a:t>
            </a:r>
            <a:endParaRPr lang="ru-RU" sz="1800" b="1" dirty="0">
              <a:latin typeface="Times New Roman" panose="02020603050405020304" pitchFamily="18" charset="0"/>
              <a:cs typeface="Times New Roman" panose="02020603050405020304" pitchFamily="18" charset="0"/>
            </a:endParaRPr>
          </a:p>
          <a:p>
            <a:pPr algn="just"/>
            <a:r>
              <a:rPr lang="ru-RU" sz="1800" dirty="0">
                <a:latin typeface="Times New Roman" panose="02020603050405020304" pitchFamily="18" charset="0"/>
                <a:cs typeface="Times New Roman" panose="02020603050405020304" pitchFamily="18" charset="0"/>
              </a:rPr>
              <a:t>Исходя из локального сметного расчета, сметная стоимость реализации проекта рекультивации «Полигона по переработке твердых бытовых отходов мощностью 32,5 тыс. тонн в год, расположенного в с. </a:t>
            </a:r>
            <a:r>
              <a:rPr lang="ru-RU" sz="1800" dirty="0" err="1">
                <a:latin typeface="Times New Roman" panose="02020603050405020304" pitchFamily="18" charset="0"/>
                <a:cs typeface="Times New Roman" panose="02020603050405020304" pitchFamily="18" charset="0"/>
              </a:rPr>
              <a:t>Майма</a:t>
            </a:r>
            <a:r>
              <a:rPr lang="ru-RU" sz="1800" dirty="0">
                <a:latin typeface="Times New Roman" panose="02020603050405020304" pitchFamily="18" charset="0"/>
                <a:cs typeface="Times New Roman" panose="02020603050405020304" pitchFamily="18" charset="0"/>
              </a:rPr>
              <a:t>, Майминского района, Республики Алтай» составила 210 925,12 тыс. рублей.</a:t>
            </a:r>
          </a:p>
          <a:p>
            <a:pPr algn="just"/>
            <a:r>
              <a:rPr lang="ru-RU" sz="18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301329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4240" y="1708674"/>
            <a:ext cx="10521694" cy="4356477"/>
          </a:xfrm>
        </p:spPr>
        <p:txBody>
          <a:bodyPr>
            <a:normAutofit/>
          </a:bodyPr>
          <a:lstStyle/>
          <a:p>
            <a:pPr marL="88900" lvl="8" indent="0" algn="ctr" fontAlgn="base">
              <a:lnSpc>
                <a:spcPts val="1800"/>
              </a:lnSpc>
              <a:spcBef>
                <a:spcPts val="0"/>
              </a:spcBef>
              <a:buNone/>
            </a:pPr>
            <a:r>
              <a:rPr lang="ru-RU" sz="1800" b="1" dirty="0">
                <a:solidFill>
                  <a:schemeClr val="tx1"/>
                </a:solidFill>
                <a:latin typeface="Times New Roman" panose="02020603050405020304" pitchFamily="18" charset="0"/>
                <a:cs typeface="Times New Roman" panose="02020603050405020304" pitchFamily="18" charset="0"/>
              </a:rPr>
              <a:t>Перечень основных нормативных документов, на основании которых разрабатывался проект рекультивации полигона ТКО</a:t>
            </a:r>
          </a:p>
          <a:p>
            <a:pPr marL="88900" lvl="8" indent="0" algn="just" fontAlgn="base">
              <a:lnSpc>
                <a:spcPts val="1800"/>
              </a:lnSpc>
              <a:spcBef>
                <a:spcPts val="0"/>
              </a:spcBef>
              <a:buNone/>
            </a:pPr>
            <a:endParaRPr lang="ru-RU" sz="1600" dirty="0">
              <a:solidFill>
                <a:schemeClr val="tx1"/>
              </a:solidFill>
              <a:latin typeface="Times New Roman" panose="02020603050405020304" pitchFamily="18" charset="0"/>
              <a:cs typeface="Times New Roman" panose="02020603050405020304" pitchFamily="18" charset="0"/>
            </a:endParaRPr>
          </a:p>
          <a:p>
            <a:pPr marL="374650" lvl="8" indent="-285750" algn="just" fontAlgn="base">
              <a:lnSpc>
                <a:spcPts val="1800"/>
              </a:lnSpc>
              <a:spcBef>
                <a:spcPts val="0"/>
              </a:spcBef>
              <a:buFontTx/>
              <a:buChar char="-"/>
            </a:pPr>
            <a:r>
              <a:rPr lang="ru-RU" sz="1600" b="1" dirty="0">
                <a:solidFill>
                  <a:schemeClr val="tx1"/>
                </a:solidFill>
                <a:latin typeface="Times New Roman" panose="02020603050405020304" pitchFamily="18" charset="0"/>
                <a:cs typeface="Times New Roman" panose="02020603050405020304" pitchFamily="18" charset="0"/>
              </a:rPr>
              <a:t>Федеральный закон от 24 июня 1998 г. № 89-ФЗ «Об отходах производства и потребления»;</a:t>
            </a:r>
          </a:p>
          <a:p>
            <a:pPr marL="88900" lvl="8" indent="0" algn="just" fontAlgn="base">
              <a:lnSpc>
                <a:spcPts val="1800"/>
              </a:lnSpc>
              <a:spcBef>
                <a:spcPts val="0"/>
              </a:spcBef>
              <a:buNone/>
            </a:pPr>
            <a:r>
              <a:rPr lang="ru-RU" sz="1600" dirty="0">
                <a:solidFill>
                  <a:schemeClr val="tx1"/>
                </a:solidFill>
                <a:latin typeface="Times New Roman" panose="02020603050405020304" pitchFamily="18" charset="0"/>
                <a:cs typeface="Times New Roman" panose="02020603050405020304" pitchFamily="18" charset="0"/>
              </a:rPr>
              <a:t>- </a:t>
            </a:r>
            <a:r>
              <a:rPr lang="ru-RU" sz="1600" b="1" dirty="0">
                <a:solidFill>
                  <a:schemeClr val="tx1"/>
                </a:solidFill>
                <a:latin typeface="Times New Roman" panose="02020603050405020304" pitchFamily="18" charset="0"/>
                <a:cs typeface="Times New Roman" panose="02020603050405020304" pitchFamily="18" charset="0"/>
              </a:rPr>
              <a:t>СП 320.1325800.2017 </a:t>
            </a:r>
            <a:r>
              <a:rPr lang="ru-RU" sz="1600" dirty="0">
                <a:solidFill>
                  <a:schemeClr val="tx1"/>
                </a:solidFill>
                <a:latin typeface="Times New Roman" panose="02020603050405020304" pitchFamily="18" charset="0"/>
                <a:cs typeface="Times New Roman" panose="02020603050405020304" pitchFamily="18" charset="0"/>
              </a:rPr>
              <a:t>«</a:t>
            </a:r>
            <a:r>
              <a:rPr lang="ru-RU" sz="1600" b="1" dirty="0">
                <a:solidFill>
                  <a:schemeClr val="tx1"/>
                </a:solidFill>
                <a:latin typeface="Times New Roman" panose="02020603050405020304" pitchFamily="18" charset="0"/>
                <a:cs typeface="Times New Roman" panose="02020603050405020304" pitchFamily="18" charset="0"/>
              </a:rPr>
              <a:t>Свод правил. Полигоны для твердых коммунальных отходов. Проектирование, эксплуатация и рекультивация»;</a:t>
            </a:r>
          </a:p>
          <a:p>
            <a:pPr marL="0" indent="0" algn="just">
              <a:lnSpc>
                <a:spcPts val="1800"/>
              </a:lnSpc>
              <a:spcBef>
                <a:spcPts val="0"/>
              </a:spcBef>
              <a:spcAft>
                <a:spcPts val="0"/>
              </a:spcAft>
              <a:buNone/>
            </a:pPr>
            <a:r>
              <a:rPr lang="ru-RU" sz="1600" dirty="0">
                <a:solidFill>
                  <a:schemeClr val="tx1"/>
                </a:solidFill>
                <a:latin typeface="Times New Roman" panose="02020603050405020304" pitchFamily="18" charset="0"/>
                <a:cs typeface="Times New Roman" panose="02020603050405020304" pitchFamily="18" charset="0"/>
              </a:rPr>
              <a:t>Настоящий свод правил распространяется на проектирование, эксплуатацию, реконструкцию и ликвидацию объектов размещения твердых коммунальных отходов (ТКО) – полигонов, а также ликвидацию объектов накопленного экологического вреда, на которых захоронены ТКО.</a:t>
            </a:r>
          </a:p>
          <a:p>
            <a:pPr marL="0" indent="0" algn="just">
              <a:lnSpc>
                <a:spcPts val="1800"/>
              </a:lnSpc>
              <a:spcBef>
                <a:spcPts val="0"/>
              </a:spcBef>
              <a:spcAft>
                <a:spcPts val="0"/>
              </a:spcAft>
              <a:buNone/>
            </a:pPr>
            <a:r>
              <a:rPr lang="ru-RU" sz="1600" dirty="0">
                <a:solidFill>
                  <a:schemeClr val="tx1"/>
                </a:solidFill>
                <a:latin typeface="Times New Roman" panose="02020603050405020304" pitchFamily="18" charset="0"/>
                <a:cs typeface="Times New Roman" panose="02020603050405020304" pitchFamily="18" charset="0"/>
              </a:rPr>
              <a:t>  - </a:t>
            </a:r>
            <a:r>
              <a:rPr lang="ru-RU" sz="1600" b="1" dirty="0">
                <a:solidFill>
                  <a:schemeClr val="tx1"/>
                </a:solidFill>
                <a:latin typeface="Times New Roman" panose="02020603050405020304" pitchFamily="18" charset="0"/>
                <a:cs typeface="Times New Roman" panose="02020603050405020304" pitchFamily="18" charset="0"/>
              </a:rPr>
              <a:t>Постановление Правительства РФ от 10 июля 2018 г. N 800 «О проведении рекультивации и консервации земель»;</a:t>
            </a:r>
          </a:p>
          <a:p>
            <a:pPr algn="just" fontAlgn="base">
              <a:lnSpc>
                <a:spcPts val="1800"/>
              </a:lnSpc>
              <a:spcBef>
                <a:spcPts val="0"/>
              </a:spcBef>
              <a:spcAft>
                <a:spcPts val="0"/>
              </a:spcAft>
            </a:pPr>
            <a:r>
              <a:rPr lang="ru-RU" sz="1600" dirty="0">
                <a:solidFill>
                  <a:schemeClr val="tx1"/>
                </a:solidFill>
                <a:latin typeface="Times New Roman" panose="02020603050405020304" pitchFamily="18" charset="0"/>
                <a:cs typeface="Times New Roman" panose="02020603050405020304" pitchFamily="18" charset="0"/>
              </a:rPr>
              <a:t>- </a:t>
            </a:r>
            <a:r>
              <a:rPr lang="ru-RU" sz="1600" b="1" dirty="0">
                <a:solidFill>
                  <a:schemeClr val="tx1"/>
                </a:solidFill>
                <a:latin typeface="Times New Roman" panose="02020603050405020304" pitchFamily="18" charset="0"/>
                <a:cs typeface="Times New Roman" panose="02020603050405020304" pitchFamily="18" charset="0"/>
              </a:rPr>
              <a:t>Постановление Правительства РФ от 12 октября 2020 года N 1657 «О единых требованиях к объектам обработки, утилизации, обезвреживания, размещения твердых коммунальных отходов»;</a:t>
            </a:r>
          </a:p>
          <a:p>
            <a:pPr algn="just" fontAlgn="base">
              <a:lnSpc>
                <a:spcPts val="1800"/>
              </a:lnSpc>
              <a:spcBef>
                <a:spcPts val="0"/>
              </a:spcBef>
              <a:spcAft>
                <a:spcPts val="0"/>
              </a:spcAft>
            </a:pPr>
            <a:r>
              <a:rPr lang="ru-RU" sz="1600" b="1" dirty="0">
                <a:solidFill>
                  <a:schemeClr val="tx1"/>
                </a:solidFill>
                <a:latin typeface="Times New Roman" panose="02020603050405020304" pitchFamily="18" charset="0"/>
                <a:cs typeface="Times New Roman" panose="02020603050405020304" pitchFamily="18" charset="0"/>
              </a:rPr>
              <a:t>- ГОСТ Р 59057-2020 «Охрана окружающей среды. Земли. Общие требования по рекультивации нарушенных земель»;</a:t>
            </a:r>
          </a:p>
          <a:p>
            <a:pPr algn="just" fontAlgn="base">
              <a:lnSpc>
                <a:spcPts val="1800"/>
              </a:lnSpc>
              <a:spcBef>
                <a:spcPts val="0"/>
              </a:spcBef>
              <a:spcAft>
                <a:spcPts val="0"/>
              </a:spcAft>
            </a:pPr>
            <a:r>
              <a:rPr lang="ru-RU" sz="1600" b="1" dirty="0">
                <a:solidFill>
                  <a:schemeClr val="tx1"/>
                </a:solidFill>
                <a:latin typeface="Times New Roman" panose="02020603050405020304" pitchFamily="18" charset="0"/>
                <a:cs typeface="Times New Roman" panose="02020603050405020304" pitchFamily="18" charset="0"/>
              </a:rPr>
              <a:t>- ГОСТ Р 59070-2020 «Охрана окружающей среды. Рекультивация нарушенных и </a:t>
            </a:r>
            <a:r>
              <a:rPr lang="ru-RU" sz="1600" b="1" dirty="0" err="1">
                <a:solidFill>
                  <a:schemeClr val="tx1"/>
                </a:solidFill>
                <a:latin typeface="Times New Roman" panose="02020603050405020304" pitchFamily="18" charset="0"/>
                <a:cs typeface="Times New Roman" panose="02020603050405020304" pitchFamily="18" charset="0"/>
              </a:rPr>
              <a:t>нефтезагрязненных</a:t>
            </a:r>
            <a:r>
              <a:rPr lang="ru-RU" sz="1600" b="1" dirty="0">
                <a:solidFill>
                  <a:schemeClr val="tx1"/>
                </a:solidFill>
                <a:latin typeface="Times New Roman" panose="02020603050405020304" pitchFamily="18" charset="0"/>
                <a:cs typeface="Times New Roman" panose="02020603050405020304" pitchFamily="18" charset="0"/>
              </a:rPr>
              <a:t> земель. Термины и определения».</a:t>
            </a:r>
          </a:p>
          <a:p>
            <a:pPr marL="0" indent="0" algn="just">
              <a:lnSpc>
                <a:spcPts val="1800"/>
              </a:lnSpc>
              <a:spcBef>
                <a:spcPts val="0"/>
              </a:spcBef>
              <a:buNone/>
            </a:pPr>
            <a:endParaRPr lang="ru-RU" sz="1600" dirty="0">
              <a:solidFill>
                <a:schemeClr val="tx1"/>
              </a:solidFill>
              <a:latin typeface="Times New Roman" panose="02020603050405020304" pitchFamily="18" charset="0"/>
              <a:cs typeface="Times New Roman" panose="02020603050405020304" pitchFamily="18" charset="0"/>
            </a:endParaRPr>
          </a:p>
        </p:txBody>
      </p:sp>
      <p:pic>
        <p:nvPicPr>
          <p:cNvPr id="102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 y="513553"/>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400803" y="792849"/>
            <a:ext cx="8618706"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p:txBody>
      </p:sp>
      <p:sp>
        <p:nvSpPr>
          <p:cNvPr id="11" name="Номер слайда 10"/>
          <p:cNvSpPr>
            <a:spLocks noGrp="1"/>
          </p:cNvSpPr>
          <p:nvPr>
            <p:ph type="sldNum" sz="quarter" idx="12"/>
          </p:nvPr>
        </p:nvSpPr>
        <p:spPr/>
        <p:txBody>
          <a:bodyPr/>
          <a:lstStyle/>
          <a:p>
            <a:fld id="{0BE9DCE7-2F94-47F4-9E5E-38FADFFBDE60}" type="slidenum">
              <a:rPr lang="ru-RU" sz="1800" smtClean="0">
                <a:latin typeface="Times New Roman" panose="02020603050405020304" pitchFamily="18" charset="0"/>
                <a:cs typeface="Times New Roman" panose="02020603050405020304" pitchFamily="18" charset="0"/>
              </a:rPr>
              <a:t>3</a:t>
            </a:fld>
            <a:endParaRPr lang="ru-RU"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84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6094" y="1917159"/>
            <a:ext cx="9734786" cy="3443291"/>
          </a:xfrm>
        </p:spPr>
        <p:txBody>
          <a:bodyPr>
            <a:noAutofit/>
          </a:bodyPr>
          <a:lstStyle/>
          <a:p>
            <a:pPr marL="0" indent="0" algn="just">
              <a:buNone/>
            </a:pPr>
            <a:r>
              <a:rPr lang="ru-RU" sz="1800" b="1" dirty="0">
                <a:solidFill>
                  <a:schemeClr val="tx1"/>
                </a:solidFill>
                <a:latin typeface="Times New Roman" panose="02020603050405020304" pitchFamily="18" charset="0"/>
                <a:cs typeface="Times New Roman" panose="02020603050405020304" pitchFamily="18" charset="0"/>
              </a:rPr>
              <a:t>Целью</a:t>
            </a:r>
            <a:r>
              <a:rPr lang="ru-RU" sz="1800" dirty="0">
                <a:solidFill>
                  <a:schemeClr val="tx1"/>
                </a:solidFill>
                <a:latin typeface="Times New Roman" panose="02020603050405020304" pitchFamily="18" charset="0"/>
                <a:cs typeface="Times New Roman" panose="02020603050405020304" pitchFamily="18" charset="0"/>
              </a:rPr>
              <a:t> проведения оценки воздействия на окружающую среду (далее – ОВОС) является предотвращение или смягчение воздействия этой деятельности на окружающую среду и связанных с ней социальных, экономических и иных последствий. </a:t>
            </a:r>
          </a:p>
          <a:p>
            <a:pPr marL="0" indent="0" algn="just">
              <a:buNone/>
            </a:pPr>
            <a:r>
              <a:rPr lang="ru-RU" sz="1800" b="1" dirty="0">
                <a:solidFill>
                  <a:schemeClr val="tx1"/>
                </a:solidFill>
                <a:latin typeface="Times New Roman" panose="02020603050405020304" pitchFamily="18" charset="0"/>
                <a:cs typeface="Times New Roman" panose="02020603050405020304" pitchFamily="18" charset="0"/>
              </a:rPr>
              <a:t>Задачами</a:t>
            </a:r>
            <a:r>
              <a:rPr lang="ru-RU" sz="1800" dirty="0">
                <a:solidFill>
                  <a:schemeClr val="tx1"/>
                </a:solidFill>
                <a:latin typeface="Times New Roman" panose="02020603050405020304" pitchFamily="18" charset="0"/>
                <a:cs typeface="Times New Roman" panose="02020603050405020304" pitchFamily="18" charset="0"/>
              </a:rPr>
              <a:t> проведения ОВОС являются:</a:t>
            </a:r>
          </a:p>
          <a:p>
            <a:pPr marL="0" indent="0" algn="just">
              <a:buNone/>
            </a:pPr>
            <a:r>
              <a:rPr lang="ru-RU" sz="1800" dirty="0">
                <a:solidFill>
                  <a:schemeClr val="tx1"/>
                </a:solidFill>
                <a:latin typeface="Times New Roman" panose="02020603050405020304" pitchFamily="18" charset="0"/>
                <a:cs typeface="Times New Roman" panose="02020603050405020304" pitchFamily="18" charset="0"/>
              </a:rPr>
              <a:t>- выявление и анализ возможных воздействий намечаемой деятельности по созданию и эксплуатации на окружающую среду района реализации проекта рекультивации земельного участка;</a:t>
            </a:r>
          </a:p>
          <a:p>
            <a:pPr marL="0" indent="0" algn="just">
              <a:buNone/>
            </a:pPr>
            <a:r>
              <a:rPr lang="ru-RU" sz="1800" dirty="0">
                <a:solidFill>
                  <a:schemeClr val="tx1"/>
                </a:solidFill>
                <a:latin typeface="Times New Roman" panose="02020603050405020304" pitchFamily="18" charset="0"/>
                <a:cs typeface="Times New Roman" panose="02020603050405020304" pitchFamily="18" charset="0"/>
              </a:rPr>
              <a:t>- прогнозирование и оценка изменений окружающей среды, которые произойдут в результате оказанных на нее воздействий при осуществлении деятельности, определение их количественных характеристик;</a:t>
            </a:r>
          </a:p>
          <a:p>
            <a:pPr marL="0" indent="0" algn="just">
              <a:buNone/>
            </a:pPr>
            <a:r>
              <a:rPr lang="ru-RU" sz="1800" dirty="0">
                <a:solidFill>
                  <a:schemeClr val="tx1"/>
                </a:solidFill>
                <a:latin typeface="Times New Roman" panose="02020603050405020304" pitchFamily="18" charset="0"/>
                <a:cs typeface="Times New Roman" panose="02020603050405020304" pitchFamily="18" charset="0"/>
              </a:rPr>
              <a:t>- прогноз и определение значимости социальных, экономических и других последствий;</a:t>
            </a:r>
          </a:p>
          <a:p>
            <a:pPr marL="0" indent="0" algn="just">
              <a:buNone/>
            </a:pPr>
            <a:r>
              <a:rPr lang="ru-RU" sz="1800" dirty="0">
                <a:solidFill>
                  <a:schemeClr val="tx1"/>
                </a:solidFill>
                <a:latin typeface="Times New Roman" panose="02020603050405020304" pitchFamily="18" charset="0"/>
                <a:cs typeface="Times New Roman" panose="02020603050405020304" pitchFamily="18" charset="0"/>
              </a:rPr>
              <a:t>- учет в подготавливаемых решениях последствий их реализации, разработка мероприятий по предотвращению и (или) снижению возможного негативного воздействия, разработка рекомендаций по проведению мониторинга при проведении работ по рекультивации на объекте.</a:t>
            </a:r>
          </a:p>
          <a:p>
            <a:pPr marL="0" indent="0" algn="just">
              <a:buNone/>
            </a:pP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102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 y="513553"/>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400803" y="792849"/>
            <a:ext cx="8575040"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p:txBody>
      </p:sp>
      <p:sp>
        <p:nvSpPr>
          <p:cNvPr id="11" name="Номер слайда 10"/>
          <p:cNvSpPr>
            <a:spLocks noGrp="1"/>
          </p:cNvSpPr>
          <p:nvPr>
            <p:ph type="sldNum" sz="quarter" idx="12"/>
          </p:nvPr>
        </p:nvSpPr>
        <p:spPr/>
        <p:txBody>
          <a:bodyPr/>
          <a:lstStyle/>
          <a:p>
            <a:fld id="{0BE9DCE7-2F94-47F4-9E5E-38FADFFBDE60}" type="slidenum">
              <a:rPr lang="ru-RU" sz="1800" smtClean="0">
                <a:latin typeface="Times New Roman" panose="02020603050405020304" pitchFamily="18" charset="0"/>
                <a:cs typeface="Times New Roman" panose="02020603050405020304" pitchFamily="18" charset="0"/>
              </a:rPr>
              <a:t>4</a:t>
            </a:fld>
            <a:endParaRPr lang="ru-RU"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046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6094" y="1917159"/>
            <a:ext cx="9734786" cy="4147992"/>
          </a:xfrm>
        </p:spPr>
        <p:txBody>
          <a:bodyPr>
            <a:noAutofit/>
          </a:bodyPr>
          <a:lstStyle/>
          <a:p>
            <a:pPr indent="450215" algn="just">
              <a:lnSpc>
                <a:spcPct val="100000"/>
              </a:lnSpc>
              <a:spcAft>
                <a:spcPts val="0"/>
              </a:spcAft>
            </a:pPr>
            <a:r>
              <a:rPr lang="ru-RU" sz="1800" b="1" dirty="0">
                <a:solidFill>
                  <a:schemeClr val="tx1"/>
                </a:solidFill>
                <a:latin typeface="Times New Roman" panose="02020603050405020304" pitchFamily="18" charset="0"/>
                <a:ea typeface="Times New Roman" panose="02020603050405020304" pitchFamily="18" charset="0"/>
              </a:rPr>
              <a:t>Исходными материалами </a:t>
            </a:r>
            <a:r>
              <a:rPr lang="ru-RU" sz="1800" dirty="0">
                <a:solidFill>
                  <a:schemeClr val="tx1"/>
                </a:solidFill>
                <a:latin typeface="Times New Roman" panose="02020603050405020304" pitchFamily="18" charset="0"/>
                <a:ea typeface="Times New Roman" panose="02020603050405020304" pitchFamily="18" charset="0"/>
              </a:rPr>
              <a:t>для подготовки проектной документации послужили следующие документы:</a:t>
            </a:r>
          </a:p>
          <a:p>
            <a:pPr indent="450215" algn="just">
              <a:lnSpc>
                <a:spcPct val="100000"/>
              </a:lnSpc>
              <a:spcAft>
                <a:spcPts val="0"/>
              </a:spcAft>
            </a:pPr>
            <a:r>
              <a:rPr lang="ru-RU" sz="1800" dirty="0">
                <a:solidFill>
                  <a:schemeClr val="tx1"/>
                </a:solidFill>
                <a:latin typeface="Times New Roman" panose="02020603050405020304" pitchFamily="18" charset="0"/>
                <a:ea typeface="Times New Roman" panose="02020603050405020304" pitchFamily="18" charset="0"/>
              </a:rPr>
              <a:t>- Техническое задание на оказание услуг по разработке проекта рекультивации земельного участка.</a:t>
            </a:r>
          </a:p>
          <a:p>
            <a:pPr indent="450215" algn="just">
              <a:lnSpc>
                <a:spcPct val="100000"/>
              </a:lnSpc>
              <a:spcAft>
                <a:spcPts val="0"/>
              </a:spcAft>
            </a:pPr>
            <a:r>
              <a:rPr lang="ru-RU" sz="1800" dirty="0">
                <a:solidFill>
                  <a:schemeClr val="tx1"/>
                </a:solidFill>
                <a:latin typeface="Times New Roman" panose="02020603050405020304" pitchFamily="18" charset="0"/>
                <a:ea typeface="Times New Roman" panose="02020603050405020304" pitchFamily="18" charset="0"/>
              </a:rPr>
              <a:t>- Отчеты об инженерных изысканиях: геологических, геодезических, гидрометеорологических и экологических.</a:t>
            </a:r>
          </a:p>
          <a:p>
            <a:pPr indent="450215" algn="just">
              <a:lnSpc>
                <a:spcPct val="100000"/>
              </a:lnSpc>
              <a:spcAft>
                <a:spcPts val="0"/>
              </a:spcAft>
            </a:pPr>
            <a:r>
              <a:rPr lang="ru-RU" sz="1800" dirty="0">
                <a:solidFill>
                  <a:schemeClr val="tx1"/>
                </a:solidFill>
                <a:latin typeface="Times New Roman" panose="02020603050405020304" pitchFamily="18" charset="0"/>
                <a:ea typeface="Times New Roman" panose="02020603050405020304" pitchFamily="18" charset="0"/>
              </a:rPr>
              <a:t>- Программа проведения оценки воздействия на окружающую среду объекта рекультивации – земельного участка с кадастровым номером 04:01:010712:320.</a:t>
            </a:r>
          </a:p>
          <a:p>
            <a:pPr indent="450215" algn="just">
              <a:lnSpc>
                <a:spcPct val="100000"/>
              </a:lnSpc>
              <a:spcAft>
                <a:spcPts val="0"/>
              </a:spcAft>
            </a:pPr>
            <a:r>
              <a:rPr lang="ru-RU" sz="1800" dirty="0">
                <a:solidFill>
                  <a:schemeClr val="tx1"/>
                </a:solidFill>
                <a:latin typeface="Times New Roman" panose="02020603050405020304" pitchFamily="18" charset="0"/>
                <a:ea typeface="Times New Roman" panose="02020603050405020304" pitchFamily="18" charset="0"/>
              </a:rPr>
              <a:t>Раздел «Оценка воздействия на окружающую среду» выполнен во исполнение Федерального закона от 10.01.2002 г. № 7-ФЗ «Об охране окружающей среды» а также в соответствии с другими нормативно-правовыми актами.</a:t>
            </a:r>
          </a:p>
          <a:p>
            <a:pPr marL="0" indent="0" algn="just">
              <a:lnSpc>
                <a:spcPct val="100000"/>
              </a:lnSpc>
              <a:buNone/>
            </a:pP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102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 y="513553"/>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400803" y="792849"/>
            <a:ext cx="8567410"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p:txBody>
      </p:sp>
      <p:sp>
        <p:nvSpPr>
          <p:cNvPr id="11" name="Номер слайда 10"/>
          <p:cNvSpPr>
            <a:spLocks noGrp="1"/>
          </p:cNvSpPr>
          <p:nvPr>
            <p:ph type="sldNum" sz="quarter" idx="12"/>
          </p:nvPr>
        </p:nvSpPr>
        <p:spPr/>
        <p:txBody>
          <a:bodyPr/>
          <a:lstStyle/>
          <a:p>
            <a:fld id="{0BE9DCE7-2F94-47F4-9E5E-38FADFFBDE60}" type="slidenum">
              <a:rPr lang="ru-RU" sz="1800" smtClean="0">
                <a:latin typeface="Times New Roman" panose="02020603050405020304" pitchFamily="18" charset="0"/>
                <a:cs typeface="Times New Roman" panose="02020603050405020304" pitchFamily="18" charset="0"/>
              </a:rPr>
              <a:t>5</a:t>
            </a:fld>
            <a:endParaRPr lang="ru-RU"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597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 y="513553"/>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400803" y="792849"/>
            <a:ext cx="8567410" cy="584775"/>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a:p>
            <a:r>
              <a:rPr lang="ru-RU" sz="1600" dirty="0">
                <a:latin typeface="Times New Roman" panose="02020603050405020304" pitchFamily="18" charset="0"/>
                <a:cs typeface="Times New Roman" panose="02020603050405020304" pitchFamily="18" charset="0"/>
              </a:rPr>
              <a:t> </a:t>
            </a:r>
          </a:p>
        </p:txBody>
      </p:sp>
      <p:sp>
        <p:nvSpPr>
          <p:cNvPr id="11" name="Номер слайда 10"/>
          <p:cNvSpPr>
            <a:spLocks noGrp="1"/>
          </p:cNvSpPr>
          <p:nvPr>
            <p:ph type="sldNum" sz="quarter" idx="12"/>
          </p:nvPr>
        </p:nvSpPr>
        <p:spPr/>
        <p:txBody>
          <a:bodyPr/>
          <a:lstStyle/>
          <a:p>
            <a:fld id="{0BE9DCE7-2F94-47F4-9E5E-38FADFFBDE60}" type="slidenum">
              <a:rPr lang="ru-RU" sz="1800" smtClean="0">
                <a:latin typeface="Times New Roman" panose="02020603050405020304" pitchFamily="18" charset="0"/>
                <a:cs typeface="Times New Roman" panose="02020603050405020304" pitchFamily="18" charset="0"/>
              </a:rPr>
              <a:t>6</a:t>
            </a:fld>
            <a:endParaRPr lang="ru-RU" sz="180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53440" y="1768455"/>
            <a:ext cx="10840720" cy="307777"/>
          </a:xfrm>
          <a:prstGeom prst="rect">
            <a:avLst/>
          </a:prstGeom>
        </p:spPr>
        <p:txBody>
          <a:bodyPr wrap="square">
            <a:spAutoFit/>
          </a:bodyPr>
          <a:lstStyle/>
          <a:p>
            <a:r>
              <a:rPr lang="ru-RU" sz="1400" b="1" dirty="0">
                <a:latin typeface="Times New Roman" panose="02020603050405020304" pitchFamily="18" charset="0"/>
                <a:cs typeface="Times New Roman" panose="02020603050405020304" pitchFamily="18" charset="0"/>
              </a:rPr>
              <a:t>Перечень отходов производства и потребления, образовавшихся в результате функционирования полигона</a:t>
            </a:r>
          </a:p>
        </p:txBody>
      </p:sp>
      <p:pic>
        <p:nvPicPr>
          <p:cNvPr id="6" name="Объект 5">
            <a:extLst>
              <a:ext uri="{FF2B5EF4-FFF2-40B4-BE49-F238E27FC236}">
                <a16:creationId xmlns:a16="http://schemas.microsoft.com/office/drawing/2014/main" id="{3EC2B138-9F3A-4E48-875A-42A4E62D70D2}"/>
              </a:ext>
            </a:extLst>
          </p:cNvPr>
          <p:cNvPicPr>
            <a:picLocks noGrp="1" noChangeAspect="1"/>
          </p:cNvPicPr>
          <p:nvPr>
            <p:ph idx="1"/>
          </p:nvPr>
        </p:nvPicPr>
        <p:blipFill>
          <a:blip r:embed="rId3"/>
          <a:stretch>
            <a:fillRect/>
          </a:stretch>
        </p:blipFill>
        <p:spPr>
          <a:xfrm>
            <a:off x="7007794" y="2170115"/>
            <a:ext cx="4848331" cy="3644531"/>
          </a:xfrm>
          <a:prstGeom prst="rect">
            <a:avLst/>
          </a:prstGeom>
        </p:spPr>
      </p:pic>
      <p:graphicFrame>
        <p:nvGraphicFramePr>
          <p:cNvPr id="8" name="Таблица 7">
            <a:extLst>
              <a:ext uri="{FF2B5EF4-FFF2-40B4-BE49-F238E27FC236}">
                <a16:creationId xmlns:a16="http://schemas.microsoft.com/office/drawing/2014/main" id="{67F00DCB-FEDA-4DFD-BC0A-79F8BE093A85}"/>
              </a:ext>
            </a:extLst>
          </p:cNvPr>
          <p:cNvGraphicFramePr>
            <a:graphicFrameLocks noGrp="1"/>
          </p:cNvGraphicFramePr>
          <p:nvPr>
            <p:extLst>
              <p:ext uri="{D42A27DB-BD31-4B8C-83A1-F6EECF244321}">
                <p14:modId xmlns:p14="http://schemas.microsoft.com/office/powerpoint/2010/main" val="857410088"/>
              </p:ext>
            </p:extLst>
          </p:nvPr>
        </p:nvGraphicFramePr>
        <p:xfrm>
          <a:off x="1018878" y="2170115"/>
          <a:ext cx="5833069" cy="4022720"/>
        </p:xfrm>
        <a:graphic>
          <a:graphicData uri="http://schemas.openxmlformats.org/drawingml/2006/table">
            <a:tbl>
              <a:tblPr firstRow="1" firstCol="1" bandRow="1"/>
              <a:tblGrid>
                <a:gridCol w="329953">
                  <a:extLst>
                    <a:ext uri="{9D8B030D-6E8A-4147-A177-3AD203B41FA5}">
                      <a16:colId xmlns:a16="http://schemas.microsoft.com/office/drawing/2014/main" val="185758088"/>
                    </a:ext>
                  </a:extLst>
                </a:gridCol>
                <a:gridCol w="5503116">
                  <a:extLst>
                    <a:ext uri="{9D8B030D-6E8A-4147-A177-3AD203B41FA5}">
                      <a16:colId xmlns:a16="http://schemas.microsoft.com/office/drawing/2014/main" val="3955658179"/>
                    </a:ext>
                  </a:extLst>
                </a:gridCol>
              </a:tblGrid>
              <a:tr h="309440">
                <a:tc>
                  <a:txBody>
                    <a:bodyPr/>
                    <a:lstStyle/>
                    <a:p>
                      <a:pPr algn="ctr"/>
                      <a:r>
                        <a:rPr lang="ru-RU" sz="1000" b="1">
                          <a:effectLst/>
                          <a:latin typeface="Times New Roman" panose="02020603050405020304" pitchFamily="18" charset="0"/>
                          <a:ea typeface="Calibri" panose="020F0502020204030204" pitchFamily="34" charset="0"/>
                        </a:rPr>
                        <a:t>№ п/п</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a:effectLst/>
                          <a:latin typeface="Times New Roman" panose="02020603050405020304" pitchFamily="18" charset="0"/>
                          <a:ea typeface="Calibri" panose="020F0502020204030204" pitchFamily="34" charset="0"/>
                        </a:rPr>
                        <a:t>Наименование отходов</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018911"/>
                  </a:ext>
                </a:extLst>
              </a:tr>
              <a:tr h="154720">
                <a:tc>
                  <a:txBody>
                    <a:bodyPr/>
                    <a:lstStyle/>
                    <a:p>
                      <a:pPr algn="ctr"/>
                      <a:r>
                        <a:rPr lang="ru-RU" sz="1000">
                          <a:effectLst/>
                          <a:latin typeface="Times New Roman" panose="02020603050405020304" pitchFamily="18" charset="0"/>
                          <a:ea typeface="Calibri" panose="020F0502020204030204" pitchFamily="34" charset="0"/>
                        </a:rPr>
                        <a:t>1</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Древесина</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1814313"/>
                  </a:ext>
                </a:extLst>
              </a:tr>
              <a:tr h="154720">
                <a:tc>
                  <a:txBody>
                    <a:bodyPr/>
                    <a:lstStyle/>
                    <a:p>
                      <a:pPr algn="ctr"/>
                      <a:r>
                        <a:rPr lang="ru-RU" sz="1000">
                          <a:effectLst/>
                          <a:latin typeface="Times New Roman" panose="02020603050405020304" pitchFamily="18" charset="0"/>
                          <a:ea typeface="Calibri" panose="020F0502020204030204" pitchFamily="34" charset="0"/>
                        </a:rPr>
                        <a:t>2</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Кисти, валики из-под краски</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6089075"/>
                  </a:ext>
                </a:extLst>
              </a:tr>
              <a:tr h="154720">
                <a:tc>
                  <a:txBody>
                    <a:bodyPr/>
                    <a:lstStyle/>
                    <a:p>
                      <a:pPr algn="ctr"/>
                      <a:r>
                        <a:rPr lang="ru-RU" sz="1000">
                          <a:effectLst/>
                          <a:latin typeface="Times New Roman" panose="02020603050405020304" pitchFamily="18" charset="0"/>
                          <a:ea typeface="Calibri" panose="020F0502020204030204" pitchFamily="34" charset="0"/>
                        </a:rPr>
                        <a:t>3</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Бумага, картон</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750002"/>
                  </a:ext>
                </a:extLst>
              </a:tr>
              <a:tr h="154720">
                <a:tc>
                  <a:txBody>
                    <a:bodyPr/>
                    <a:lstStyle/>
                    <a:p>
                      <a:pPr algn="ctr"/>
                      <a:r>
                        <a:rPr lang="ru-RU" sz="1000">
                          <a:effectLst/>
                          <a:latin typeface="Times New Roman" panose="02020603050405020304" pitchFamily="18" charset="0"/>
                          <a:ea typeface="Calibri" panose="020F0502020204030204" pitchFamily="34" charset="0"/>
                        </a:rPr>
                        <a:t>4</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Полиэтиленовые пакеты</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463142"/>
                  </a:ext>
                </a:extLst>
              </a:tr>
              <a:tr h="154720">
                <a:tc>
                  <a:txBody>
                    <a:bodyPr/>
                    <a:lstStyle/>
                    <a:p>
                      <a:pPr algn="ctr"/>
                      <a:r>
                        <a:rPr lang="ru-RU" sz="1000">
                          <a:effectLst/>
                          <a:latin typeface="Times New Roman" panose="02020603050405020304" pitchFamily="18" charset="0"/>
                          <a:ea typeface="Calibri" panose="020F0502020204030204" pitchFamily="34" charset="0"/>
                        </a:rPr>
                        <a:t>5</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Пластиковые бутылки</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8120065"/>
                  </a:ext>
                </a:extLst>
              </a:tr>
              <a:tr h="154720">
                <a:tc>
                  <a:txBody>
                    <a:bodyPr/>
                    <a:lstStyle/>
                    <a:p>
                      <a:pPr algn="ctr"/>
                      <a:r>
                        <a:rPr lang="ru-RU" sz="1000">
                          <a:effectLst/>
                          <a:latin typeface="Times New Roman" panose="02020603050405020304" pitchFamily="18" charset="0"/>
                          <a:ea typeface="Calibri" panose="020F0502020204030204" pitchFamily="34" charset="0"/>
                        </a:rPr>
                        <a:t>6</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Тара из полимерных материалов</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1361360"/>
                  </a:ext>
                </a:extLst>
              </a:tr>
              <a:tr h="154720">
                <a:tc>
                  <a:txBody>
                    <a:bodyPr/>
                    <a:lstStyle/>
                    <a:p>
                      <a:pPr algn="ctr"/>
                      <a:r>
                        <a:rPr lang="ru-RU" sz="1000">
                          <a:effectLst/>
                          <a:latin typeface="Times New Roman" panose="02020603050405020304" pitchFamily="18" charset="0"/>
                          <a:ea typeface="Calibri" panose="020F0502020204030204" pitchFamily="34" charset="0"/>
                        </a:rPr>
                        <a:t>7</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Трубы из полимерных материалов</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899845"/>
                  </a:ext>
                </a:extLst>
              </a:tr>
              <a:tr h="154720">
                <a:tc>
                  <a:txBody>
                    <a:bodyPr/>
                    <a:lstStyle/>
                    <a:p>
                      <a:pPr algn="ctr"/>
                      <a:r>
                        <a:rPr lang="ru-RU" sz="1000">
                          <a:effectLst/>
                          <a:latin typeface="Times New Roman" panose="02020603050405020304" pitchFamily="18" charset="0"/>
                          <a:ea typeface="Calibri" panose="020F0502020204030204" pitchFamily="34" charset="0"/>
                        </a:rPr>
                        <a:t>8</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Лом черного металла</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505587"/>
                  </a:ext>
                </a:extLst>
              </a:tr>
              <a:tr h="154720">
                <a:tc>
                  <a:txBody>
                    <a:bodyPr/>
                    <a:lstStyle/>
                    <a:p>
                      <a:pPr algn="ctr"/>
                      <a:r>
                        <a:rPr lang="ru-RU" sz="1000">
                          <a:effectLst/>
                          <a:latin typeface="Times New Roman" panose="02020603050405020304" pitchFamily="18" charset="0"/>
                          <a:ea typeface="Calibri" panose="020F0502020204030204" pitchFamily="34" charset="0"/>
                        </a:rPr>
                        <a:t>9</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Лом чугуна</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660196"/>
                  </a:ext>
                </a:extLst>
              </a:tr>
              <a:tr h="154720">
                <a:tc>
                  <a:txBody>
                    <a:bodyPr/>
                    <a:lstStyle/>
                    <a:p>
                      <a:pPr algn="ctr"/>
                      <a:r>
                        <a:rPr lang="ru-RU" sz="1000">
                          <a:effectLst/>
                          <a:latin typeface="Times New Roman" panose="02020603050405020304" pitchFamily="18" charset="0"/>
                          <a:ea typeface="Calibri" panose="020F0502020204030204" pitchFamily="34" charset="0"/>
                        </a:rPr>
                        <a:t>10</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Железобетон</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252479"/>
                  </a:ext>
                </a:extLst>
              </a:tr>
              <a:tr h="154720">
                <a:tc>
                  <a:txBody>
                    <a:bodyPr/>
                    <a:lstStyle/>
                    <a:p>
                      <a:pPr algn="ctr"/>
                      <a:r>
                        <a:rPr lang="ru-RU" sz="1000">
                          <a:effectLst/>
                          <a:latin typeface="Times New Roman" panose="02020603050405020304" pitchFamily="18" charset="0"/>
                          <a:ea typeface="Calibri" panose="020F0502020204030204" pitchFamily="34" charset="0"/>
                        </a:rPr>
                        <a:t>11</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Автомобильные шины, покрышки</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119309"/>
                  </a:ext>
                </a:extLst>
              </a:tr>
              <a:tr h="154720">
                <a:tc>
                  <a:txBody>
                    <a:bodyPr/>
                    <a:lstStyle/>
                    <a:p>
                      <a:pPr algn="ctr"/>
                      <a:r>
                        <a:rPr lang="ru-RU" sz="1000">
                          <a:effectLst/>
                          <a:latin typeface="Times New Roman" panose="02020603050405020304" pitchFamily="18" charset="0"/>
                          <a:ea typeface="Calibri" panose="020F0502020204030204" pitchFamily="34" charset="0"/>
                        </a:rPr>
                        <a:t>12</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Провода, кабели</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636824"/>
                  </a:ext>
                </a:extLst>
              </a:tr>
              <a:tr h="154720">
                <a:tc>
                  <a:txBody>
                    <a:bodyPr/>
                    <a:lstStyle/>
                    <a:p>
                      <a:pPr algn="ctr"/>
                      <a:r>
                        <a:rPr lang="ru-RU" sz="1000">
                          <a:effectLst/>
                          <a:latin typeface="Times New Roman" panose="02020603050405020304" pitchFamily="18" charset="0"/>
                          <a:ea typeface="Calibri" panose="020F0502020204030204" pitchFamily="34" charset="0"/>
                        </a:rPr>
                        <a:t>13</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Поролон</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051474"/>
                  </a:ext>
                </a:extLst>
              </a:tr>
              <a:tr h="154720">
                <a:tc>
                  <a:txBody>
                    <a:bodyPr/>
                    <a:lstStyle/>
                    <a:p>
                      <a:pPr algn="ctr"/>
                      <a:r>
                        <a:rPr lang="ru-RU" sz="1000">
                          <a:effectLst/>
                          <a:latin typeface="Times New Roman" panose="02020603050405020304" pitchFamily="18" charset="0"/>
                          <a:ea typeface="Calibri" panose="020F0502020204030204" pitchFamily="34" charset="0"/>
                        </a:rPr>
                        <a:t>14</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Тряпье</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420342"/>
                  </a:ext>
                </a:extLst>
              </a:tr>
              <a:tr h="154720">
                <a:tc>
                  <a:txBody>
                    <a:bodyPr/>
                    <a:lstStyle/>
                    <a:p>
                      <a:pPr algn="ctr"/>
                      <a:r>
                        <a:rPr lang="ru-RU" sz="1000">
                          <a:effectLst/>
                          <a:latin typeface="Times New Roman" panose="02020603050405020304" pitchFamily="18" charset="0"/>
                          <a:ea typeface="Calibri" panose="020F0502020204030204" pitchFamily="34" charset="0"/>
                        </a:rPr>
                        <a:t>15</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Стекло</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99302"/>
                  </a:ext>
                </a:extLst>
              </a:tr>
              <a:tr h="154720">
                <a:tc>
                  <a:txBody>
                    <a:bodyPr/>
                    <a:lstStyle/>
                    <a:p>
                      <a:pPr algn="ctr"/>
                      <a:r>
                        <a:rPr lang="ru-RU" sz="1000">
                          <a:effectLst/>
                          <a:latin typeface="Times New Roman" panose="02020603050405020304" pitchFamily="18" charset="0"/>
                          <a:ea typeface="Calibri" panose="020F0502020204030204" pitchFamily="34" charset="0"/>
                        </a:rPr>
                        <a:t>16</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Кирпичи</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52705"/>
                  </a:ext>
                </a:extLst>
              </a:tr>
              <a:tr h="154720">
                <a:tc>
                  <a:txBody>
                    <a:bodyPr/>
                    <a:lstStyle/>
                    <a:p>
                      <a:pPr algn="ctr"/>
                      <a:r>
                        <a:rPr lang="ru-RU" sz="1000">
                          <a:effectLst/>
                          <a:latin typeface="Times New Roman" panose="02020603050405020304" pitchFamily="18" charset="0"/>
                          <a:ea typeface="Calibri" panose="020F0502020204030204" pitchFamily="34" charset="0"/>
                        </a:rPr>
                        <a:t>17</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Керамическая плитка</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510743"/>
                  </a:ext>
                </a:extLst>
              </a:tr>
              <a:tr h="154720">
                <a:tc>
                  <a:txBody>
                    <a:bodyPr/>
                    <a:lstStyle/>
                    <a:p>
                      <a:pPr algn="ctr"/>
                      <a:r>
                        <a:rPr lang="ru-RU" sz="1000">
                          <a:effectLst/>
                          <a:latin typeface="Times New Roman" panose="02020603050405020304" pitchFamily="18" charset="0"/>
                          <a:ea typeface="Calibri" panose="020F0502020204030204" pitchFamily="34" charset="0"/>
                        </a:rPr>
                        <a:t>18</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Диван</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065162"/>
                  </a:ext>
                </a:extLst>
              </a:tr>
              <a:tr h="154720">
                <a:tc>
                  <a:txBody>
                    <a:bodyPr/>
                    <a:lstStyle/>
                    <a:p>
                      <a:pPr algn="ctr"/>
                      <a:r>
                        <a:rPr lang="ru-RU" sz="1000">
                          <a:effectLst/>
                          <a:latin typeface="Times New Roman" panose="02020603050405020304" pitchFamily="18" charset="0"/>
                          <a:ea typeface="Calibri" panose="020F0502020204030204" pitchFamily="34" charset="0"/>
                        </a:rPr>
                        <a:t>19</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Растительные остатки</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013046"/>
                  </a:ext>
                </a:extLst>
              </a:tr>
              <a:tr h="154720">
                <a:tc>
                  <a:txBody>
                    <a:bodyPr/>
                    <a:lstStyle/>
                    <a:p>
                      <a:pPr algn="ctr"/>
                      <a:r>
                        <a:rPr lang="ru-RU" sz="1000">
                          <a:effectLst/>
                          <a:latin typeface="Times New Roman" panose="02020603050405020304" pitchFamily="18" charset="0"/>
                          <a:ea typeface="Calibri" panose="020F0502020204030204" pitchFamily="34" charset="0"/>
                        </a:rPr>
                        <a:t>20</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Резиновая обувь</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2491702"/>
                  </a:ext>
                </a:extLst>
              </a:tr>
              <a:tr h="154720">
                <a:tc>
                  <a:txBody>
                    <a:bodyPr/>
                    <a:lstStyle/>
                    <a:p>
                      <a:pPr algn="ctr"/>
                      <a:r>
                        <a:rPr lang="ru-RU" sz="1000">
                          <a:effectLst/>
                          <a:latin typeface="Times New Roman" panose="02020603050405020304" pitchFamily="18" charset="0"/>
                          <a:ea typeface="Calibri" panose="020F0502020204030204" pitchFamily="34" charset="0"/>
                        </a:rPr>
                        <a:t>21</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Ботинки</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2030509"/>
                  </a:ext>
                </a:extLst>
              </a:tr>
              <a:tr h="154720">
                <a:tc>
                  <a:txBody>
                    <a:bodyPr/>
                    <a:lstStyle/>
                    <a:p>
                      <a:pPr algn="ctr"/>
                      <a:r>
                        <a:rPr lang="ru-RU" sz="1000">
                          <a:effectLst/>
                          <a:latin typeface="Times New Roman" panose="02020603050405020304" pitchFamily="18" charset="0"/>
                          <a:ea typeface="Calibri" panose="020F0502020204030204" pitchFamily="34" charset="0"/>
                        </a:rPr>
                        <a:t>22</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Рубероид</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319991"/>
                  </a:ext>
                </a:extLst>
              </a:tr>
              <a:tr h="154720">
                <a:tc>
                  <a:txBody>
                    <a:bodyPr/>
                    <a:lstStyle/>
                    <a:p>
                      <a:pPr algn="ctr"/>
                      <a:r>
                        <a:rPr lang="ru-RU" sz="1000">
                          <a:effectLst/>
                          <a:latin typeface="Times New Roman" panose="02020603050405020304" pitchFamily="18" charset="0"/>
                          <a:ea typeface="Calibri" panose="020F0502020204030204" pitchFamily="34" charset="0"/>
                        </a:rPr>
                        <a:t>23</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Calibri" panose="020F0502020204030204" pitchFamily="34" charset="0"/>
                        </a:rPr>
                        <a:t>Линолеум</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0841713"/>
                  </a:ext>
                </a:extLst>
              </a:tr>
              <a:tr h="154720">
                <a:tc>
                  <a:txBody>
                    <a:bodyPr/>
                    <a:lstStyle/>
                    <a:p>
                      <a:pPr algn="ctr"/>
                      <a:r>
                        <a:rPr lang="ru-RU" sz="1000">
                          <a:effectLst/>
                          <a:latin typeface="Times New Roman" panose="02020603050405020304" pitchFamily="18" charset="0"/>
                          <a:ea typeface="Calibri" panose="020F0502020204030204" pitchFamily="34" charset="0"/>
                        </a:rPr>
                        <a:t>24</a:t>
                      </a:r>
                      <a:endParaRPr lang="ru-RU" sz="110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dirty="0">
                          <a:effectLst/>
                          <a:latin typeface="Times New Roman" panose="02020603050405020304" pitchFamily="18" charset="0"/>
                          <a:ea typeface="Calibri" panose="020F0502020204030204" pitchFamily="34" charset="0"/>
                        </a:rPr>
                        <a:t>Шифер</a:t>
                      </a:r>
                      <a:endParaRPr lang="ru-RU" sz="1100" dirty="0">
                        <a:effectLst/>
                        <a:latin typeface="Times New Roman" panose="02020603050405020304" pitchFamily="18" charset="0"/>
                        <a:ea typeface="Times New Roman" panose="02020603050405020304" pitchFamily="18" charset="0"/>
                      </a:endParaRPr>
                    </a:p>
                  </a:txBody>
                  <a:tcPr marL="63295" marR="63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1902943"/>
                  </a:ext>
                </a:extLst>
              </a:tr>
            </a:tbl>
          </a:graphicData>
        </a:graphic>
      </p:graphicFrame>
    </p:spTree>
    <p:extLst>
      <p:ext uri="{BB962C8B-B14F-4D97-AF65-F5344CB8AC3E}">
        <p14:creationId xmlns:p14="http://schemas.microsoft.com/office/powerpoint/2010/main" val="193523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6094" y="1917159"/>
            <a:ext cx="5863826" cy="3741961"/>
          </a:xfrm>
        </p:spPr>
        <p:txBody>
          <a:bodyPr>
            <a:noAutofit/>
          </a:bodyPr>
          <a:lstStyle/>
          <a:p>
            <a:pPr marL="0" indent="0" algn="just">
              <a:lnSpc>
                <a:spcPct val="100000"/>
              </a:lnSpc>
              <a:buNone/>
            </a:pPr>
            <a:r>
              <a:rPr lang="ru-RU" sz="1800" b="1" dirty="0">
                <a:solidFill>
                  <a:schemeClr val="tx1"/>
                </a:solidFill>
                <a:latin typeface="Times New Roman" panose="02020603050405020304" pitchFamily="18" charset="0"/>
                <a:cs typeface="Times New Roman" panose="02020603050405020304" pitchFamily="18" charset="0"/>
              </a:rPr>
              <a:t>Гидрологические условия</a:t>
            </a:r>
          </a:p>
          <a:p>
            <a:pPr marL="0" indent="0" algn="just">
              <a:lnSpc>
                <a:spcPct val="100000"/>
              </a:lnSpc>
              <a:buNone/>
            </a:pPr>
            <a:r>
              <a:rPr lang="ru-RU" sz="1800" dirty="0">
                <a:solidFill>
                  <a:schemeClr val="tx1"/>
                </a:solidFill>
                <a:latin typeface="Times New Roman" panose="02020603050405020304" pitchFamily="18" charset="0"/>
                <a:cs typeface="Times New Roman" panose="02020603050405020304" pitchFamily="18" charset="0"/>
              </a:rPr>
              <a:t>На участке находится заболоченная местность, которая возникла в результате захламления отходами производства и потребления водоотводного канала, проходящего по границе полигона (обозначенным на рис. пунктирной линией) и заполняемого осадками и водой, стекающей с полигона сквозь отверстия в подпорных бетонных блоках, опоясывающих тело полигона. </a:t>
            </a:r>
          </a:p>
        </p:txBody>
      </p:sp>
      <p:pic>
        <p:nvPicPr>
          <p:cNvPr id="102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 y="513553"/>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400803" y="792849"/>
            <a:ext cx="8567410"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p:txBody>
      </p:sp>
      <p:sp>
        <p:nvSpPr>
          <p:cNvPr id="11" name="Номер слайда 10"/>
          <p:cNvSpPr>
            <a:spLocks noGrp="1"/>
          </p:cNvSpPr>
          <p:nvPr>
            <p:ph type="sldNum" sz="quarter" idx="12"/>
          </p:nvPr>
        </p:nvSpPr>
        <p:spPr/>
        <p:txBody>
          <a:bodyPr/>
          <a:lstStyle/>
          <a:p>
            <a:fld id="{0BE9DCE7-2F94-47F4-9E5E-38FADFFBDE60}" type="slidenum">
              <a:rPr lang="ru-RU" sz="1800" smtClean="0">
                <a:latin typeface="Times New Roman" panose="02020603050405020304" pitchFamily="18" charset="0"/>
                <a:cs typeface="Times New Roman" panose="02020603050405020304" pitchFamily="18" charset="0"/>
              </a:rPr>
              <a:t>7</a:t>
            </a:fld>
            <a:endParaRPr lang="ru-RU" sz="180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26160" y="2358747"/>
            <a:ext cx="9662160" cy="458074"/>
          </a:xfrm>
          <a:prstGeom prst="rect">
            <a:avLst/>
          </a:prstGeom>
        </p:spPr>
        <p:txBody>
          <a:bodyPr wrap="square">
            <a:spAutoFit/>
          </a:bodyPr>
          <a:lstStyle/>
          <a:p>
            <a:pPr>
              <a:lnSpc>
                <a:spcPct val="150000"/>
              </a:lnSpc>
            </a:pPr>
            <a:r>
              <a:rPr lang="ru-RU" dirty="0">
                <a:latin typeface="Times New Roman" panose="02020603050405020304" pitchFamily="18" charset="0"/>
                <a:cs typeface="Times New Roman" panose="02020603050405020304" pitchFamily="18" charset="0"/>
              </a:rPr>
              <a:t>.</a:t>
            </a:r>
          </a:p>
        </p:txBody>
      </p:sp>
      <p:pic>
        <p:nvPicPr>
          <p:cNvPr id="4" name="Рисунок 3">
            <a:extLst>
              <a:ext uri="{FF2B5EF4-FFF2-40B4-BE49-F238E27FC236}">
                <a16:creationId xmlns:a16="http://schemas.microsoft.com/office/drawing/2014/main" id="{58A05F16-0FEB-43E3-8792-318CDEC142A6}"/>
              </a:ext>
            </a:extLst>
          </p:cNvPr>
          <p:cNvPicPr>
            <a:picLocks noChangeAspect="1"/>
          </p:cNvPicPr>
          <p:nvPr/>
        </p:nvPicPr>
        <p:blipFill>
          <a:blip r:embed="rId3"/>
          <a:stretch>
            <a:fillRect/>
          </a:stretch>
        </p:blipFill>
        <p:spPr>
          <a:xfrm>
            <a:off x="7453629" y="2133600"/>
            <a:ext cx="4087256" cy="3671603"/>
          </a:xfrm>
          <a:prstGeom prst="rect">
            <a:avLst/>
          </a:prstGeom>
        </p:spPr>
      </p:pic>
    </p:spTree>
    <p:extLst>
      <p:ext uri="{BB962C8B-B14F-4D97-AF65-F5344CB8AC3E}">
        <p14:creationId xmlns:p14="http://schemas.microsoft.com/office/powerpoint/2010/main" val="265051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5931" y="1836232"/>
            <a:ext cx="4792844" cy="416728"/>
          </a:xfrm>
        </p:spPr>
        <p:txBody>
          <a:bodyPr>
            <a:noAutofit/>
          </a:bodyPr>
          <a:lstStyle/>
          <a:p>
            <a:pPr marL="0" indent="0">
              <a:lnSpc>
                <a:spcPct val="100000"/>
              </a:lnSpc>
              <a:buNone/>
            </a:pPr>
            <a:r>
              <a:rPr lang="ru-RU" sz="1600" b="1" dirty="0">
                <a:solidFill>
                  <a:schemeClr val="tx1"/>
                </a:solidFill>
                <a:latin typeface="Times New Roman" panose="02020603050405020304" pitchFamily="18" charset="0"/>
                <a:cs typeface="Times New Roman" panose="02020603050405020304" pitchFamily="18" charset="0"/>
              </a:rPr>
              <a:t>Исследование проб природной воды</a:t>
            </a:r>
          </a:p>
        </p:txBody>
      </p:sp>
      <p:pic>
        <p:nvPicPr>
          <p:cNvPr id="102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 y="513553"/>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400803" y="792849"/>
            <a:ext cx="8575040"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p:txBody>
      </p:sp>
      <p:sp>
        <p:nvSpPr>
          <p:cNvPr id="11" name="Номер слайда 10"/>
          <p:cNvSpPr>
            <a:spLocks noGrp="1"/>
          </p:cNvSpPr>
          <p:nvPr>
            <p:ph type="sldNum" sz="quarter" idx="12"/>
          </p:nvPr>
        </p:nvSpPr>
        <p:spPr/>
        <p:txBody>
          <a:bodyPr/>
          <a:lstStyle/>
          <a:p>
            <a:fld id="{0BE9DCE7-2F94-47F4-9E5E-38FADFFBDE60}" type="slidenum">
              <a:rPr lang="ru-RU" sz="1800" smtClean="0">
                <a:latin typeface="Times New Roman" panose="02020603050405020304" pitchFamily="18" charset="0"/>
                <a:cs typeface="Times New Roman" panose="02020603050405020304" pitchFamily="18" charset="0"/>
              </a:rPr>
              <a:t>8</a:t>
            </a:fld>
            <a:endParaRPr lang="ru-RU" sz="180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26160" y="2358747"/>
            <a:ext cx="9662160" cy="458074"/>
          </a:xfrm>
          <a:prstGeom prst="rect">
            <a:avLst/>
          </a:prstGeom>
        </p:spPr>
        <p:txBody>
          <a:bodyPr wrap="square">
            <a:spAutoFit/>
          </a:bodyPr>
          <a:lstStyle/>
          <a:p>
            <a:pPr>
              <a:lnSpc>
                <a:spcPct val="150000"/>
              </a:lnSpc>
            </a:pPr>
            <a:r>
              <a:rPr lang="ru-RU" dirty="0">
                <a:latin typeface="Times New Roman" panose="02020603050405020304" pitchFamily="18" charset="0"/>
                <a:cs typeface="Times New Roman" panose="02020603050405020304" pitchFamily="18" charset="0"/>
              </a:rPr>
              <a:t>.</a:t>
            </a:r>
          </a:p>
        </p:txBody>
      </p:sp>
      <p:sp>
        <p:nvSpPr>
          <p:cNvPr id="4" name="Прямоугольник 3"/>
          <p:cNvSpPr/>
          <p:nvPr/>
        </p:nvSpPr>
        <p:spPr>
          <a:xfrm>
            <a:off x="521974" y="2116777"/>
            <a:ext cx="10912942" cy="738664"/>
          </a:xfrm>
          <a:prstGeom prst="rect">
            <a:avLst/>
          </a:prstGeom>
        </p:spPr>
        <p:txBody>
          <a:bodyPr wrap="square">
            <a:spAutoFit/>
          </a:bodyPr>
          <a:lstStyle/>
          <a:p>
            <a:pPr algn="just"/>
            <a:r>
              <a:rPr lang="ru-RU" sz="1400" b="1" dirty="0">
                <a:latin typeface="Times New Roman" panose="02020603050405020304" pitchFamily="18" charset="0"/>
                <a:cs typeface="Times New Roman" panose="02020603050405020304" pitchFamily="18" charset="0"/>
              </a:rPr>
              <a:t>Превышений предельно-допустимых концентраций </a:t>
            </a:r>
            <a:r>
              <a:rPr lang="ru-RU" sz="1400" dirty="0">
                <a:latin typeface="Times New Roman" panose="02020603050405020304" pitchFamily="18" charset="0"/>
                <a:cs typeface="Times New Roman" panose="02020603050405020304" pitchFamily="18" charset="0"/>
              </a:rPr>
              <a:t>в соответствии с требованиями приказа Министерства сельского хозяйства РФ от 13 декабря 2016 г. «Об утверждении нормативов качества воды водных объектов рыбохозяйственного значения, в том числе нормативов предельно допустимых концентраций вредных веществ в водах водных объектов рыбохозяйственного значения» </a:t>
            </a:r>
            <a:r>
              <a:rPr lang="ru-RU" sz="1400" b="1" dirty="0">
                <a:latin typeface="Times New Roman" panose="02020603050405020304" pitchFamily="18" charset="0"/>
                <a:cs typeface="Times New Roman" panose="02020603050405020304" pitchFamily="18" charset="0"/>
              </a:rPr>
              <a:t>не обнаружено</a:t>
            </a:r>
            <a:r>
              <a:rPr lang="ru-RU" sz="1400" dirty="0">
                <a:latin typeface="Times New Roman" panose="02020603050405020304" pitchFamily="18" charset="0"/>
                <a:cs typeface="Times New Roman" panose="02020603050405020304" pitchFamily="18" charset="0"/>
              </a:rPr>
              <a:t>. </a:t>
            </a:r>
          </a:p>
        </p:txBody>
      </p:sp>
      <p:pic>
        <p:nvPicPr>
          <p:cNvPr id="5" name="Рисунок 4">
            <a:extLst>
              <a:ext uri="{FF2B5EF4-FFF2-40B4-BE49-F238E27FC236}">
                <a16:creationId xmlns:a16="http://schemas.microsoft.com/office/drawing/2014/main" id="{4E1927A1-6C6D-4C8E-9C23-6581C0B5E0B8}"/>
              </a:ext>
            </a:extLst>
          </p:cNvPr>
          <p:cNvPicPr>
            <a:picLocks noChangeAspect="1"/>
          </p:cNvPicPr>
          <p:nvPr/>
        </p:nvPicPr>
        <p:blipFill>
          <a:blip r:embed="rId3"/>
          <a:stretch>
            <a:fillRect/>
          </a:stretch>
        </p:blipFill>
        <p:spPr>
          <a:xfrm>
            <a:off x="521974" y="3133318"/>
            <a:ext cx="10841999" cy="591363"/>
          </a:xfrm>
          <a:prstGeom prst="rect">
            <a:avLst/>
          </a:prstGeom>
        </p:spPr>
      </p:pic>
      <p:sp>
        <p:nvSpPr>
          <p:cNvPr id="12" name="Объект 2">
            <a:extLst>
              <a:ext uri="{FF2B5EF4-FFF2-40B4-BE49-F238E27FC236}">
                <a16:creationId xmlns:a16="http://schemas.microsoft.com/office/drawing/2014/main" id="{3F363565-AAA2-4164-9A01-41CAB86BA8E4}"/>
              </a:ext>
            </a:extLst>
          </p:cNvPr>
          <p:cNvSpPr txBox="1">
            <a:spLocks/>
          </p:cNvSpPr>
          <p:nvPr/>
        </p:nvSpPr>
        <p:spPr>
          <a:xfrm>
            <a:off x="645931" y="2835289"/>
            <a:ext cx="4792844" cy="41672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Font typeface="Calibri" panose="020F0502020204030204" pitchFamily="34" charset="0"/>
              <a:buNone/>
            </a:pPr>
            <a:r>
              <a:rPr lang="ru-RU" sz="1600" b="1" dirty="0">
                <a:solidFill>
                  <a:schemeClr val="tx1"/>
                </a:solidFill>
                <a:latin typeface="Times New Roman" panose="02020603050405020304" pitchFamily="18" charset="0"/>
                <a:cs typeface="Times New Roman" panose="02020603050405020304" pitchFamily="18" charset="0"/>
              </a:rPr>
              <a:t>Исследование проб почвы</a:t>
            </a:r>
          </a:p>
        </p:txBody>
      </p:sp>
      <p:sp>
        <p:nvSpPr>
          <p:cNvPr id="13" name="Прямоугольник 12">
            <a:extLst>
              <a:ext uri="{FF2B5EF4-FFF2-40B4-BE49-F238E27FC236}">
                <a16:creationId xmlns:a16="http://schemas.microsoft.com/office/drawing/2014/main" id="{EDF5D6AB-B8FC-42BD-8454-CF04A2F1E9A9}"/>
              </a:ext>
            </a:extLst>
          </p:cNvPr>
          <p:cNvSpPr/>
          <p:nvPr/>
        </p:nvSpPr>
        <p:spPr>
          <a:xfrm>
            <a:off x="521974" y="4020744"/>
            <a:ext cx="9977120" cy="307777"/>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Превышений предельно-допустимых концентраций в соответствии с требованиями СанПиН 1.2.3685-21 </a:t>
            </a:r>
            <a:r>
              <a:rPr lang="ru-RU" sz="1400" b="1" dirty="0">
                <a:latin typeface="Times New Roman" panose="02020603050405020304" pitchFamily="18" charset="0"/>
                <a:cs typeface="Times New Roman" panose="02020603050405020304" pitchFamily="18" charset="0"/>
              </a:rPr>
              <a:t>не обнаружено</a:t>
            </a:r>
          </a:p>
        </p:txBody>
      </p:sp>
      <p:sp>
        <p:nvSpPr>
          <p:cNvPr id="14" name="Объект 2">
            <a:extLst>
              <a:ext uri="{FF2B5EF4-FFF2-40B4-BE49-F238E27FC236}">
                <a16:creationId xmlns:a16="http://schemas.microsoft.com/office/drawing/2014/main" id="{E429074C-B2ED-4BD2-BA58-0EE19EA7C6B5}"/>
              </a:ext>
            </a:extLst>
          </p:cNvPr>
          <p:cNvSpPr txBox="1">
            <a:spLocks/>
          </p:cNvSpPr>
          <p:nvPr/>
        </p:nvSpPr>
        <p:spPr>
          <a:xfrm>
            <a:off x="605291" y="3724681"/>
            <a:ext cx="4792844" cy="41672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Font typeface="Calibri" panose="020F0502020204030204" pitchFamily="34" charset="0"/>
              <a:buNone/>
            </a:pPr>
            <a:r>
              <a:rPr lang="ru-RU" sz="1600" b="1" dirty="0">
                <a:solidFill>
                  <a:schemeClr val="tx1"/>
                </a:solidFill>
                <a:latin typeface="Times New Roman" panose="02020603050405020304" pitchFamily="18" charset="0"/>
                <a:cs typeface="Times New Roman" panose="02020603050405020304" pitchFamily="18" charset="0"/>
              </a:rPr>
              <a:t>Исследование проб атмосферного воздуха</a:t>
            </a:r>
          </a:p>
        </p:txBody>
      </p:sp>
      <p:sp>
        <p:nvSpPr>
          <p:cNvPr id="15" name="Прямоугольник 14">
            <a:extLst>
              <a:ext uri="{FF2B5EF4-FFF2-40B4-BE49-F238E27FC236}">
                <a16:creationId xmlns:a16="http://schemas.microsoft.com/office/drawing/2014/main" id="{274DA883-1201-400F-854E-C7E5E90D066A}"/>
              </a:ext>
            </a:extLst>
          </p:cNvPr>
          <p:cNvSpPr/>
          <p:nvPr/>
        </p:nvSpPr>
        <p:spPr>
          <a:xfrm>
            <a:off x="521974" y="4499114"/>
            <a:ext cx="11463020" cy="954107"/>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Земельный участок соответствует требованиям санитарных правил и гигиенических нормативов по мощности дозы гамма-излучения для строительства любых объектов без ограничений (МЭД &lt;0,3 </a:t>
            </a:r>
            <a:r>
              <a:rPr lang="ru-RU" sz="1400" dirty="0" err="1">
                <a:latin typeface="Times New Roman" panose="02020603050405020304" pitchFamily="18" charset="0"/>
                <a:cs typeface="Times New Roman" panose="02020603050405020304" pitchFamily="18" charset="0"/>
              </a:rPr>
              <a:t>мкЗв</a:t>
            </a:r>
            <a:r>
              <a:rPr lang="ru-RU" sz="1400" dirty="0">
                <a:latin typeface="Times New Roman" panose="02020603050405020304" pitchFamily="18" charset="0"/>
                <a:cs typeface="Times New Roman" panose="02020603050405020304" pitchFamily="18" charset="0"/>
              </a:rPr>
              <a:t>/ч согласно МУ 2.6.1.2398-08).</a:t>
            </a:r>
          </a:p>
          <a:p>
            <a:r>
              <a:rPr lang="ru-RU" sz="1400" dirty="0">
                <a:latin typeface="Times New Roman" panose="02020603050405020304" pitchFamily="18" charset="0"/>
                <a:cs typeface="Times New Roman" panose="02020603050405020304" pitchFamily="18" charset="0"/>
              </a:rPr>
              <a:t>Земельный участок соответствует требованиям санитарных правил и гигиенических нормативов по измеренному показателю (ППР &lt; 80 </a:t>
            </a:r>
            <a:r>
              <a:rPr lang="ru-RU" sz="1400" dirty="0" err="1">
                <a:latin typeface="Times New Roman" panose="02020603050405020304" pitchFamily="18" charset="0"/>
                <a:cs typeface="Times New Roman" panose="02020603050405020304" pitchFamily="18" charset="0"/>
              </a:rPr>
              <a:t>мБк</a:t>
            </a:r>
            <a:r>
              <a:rPr lang="ru-RU" sz="1400" dirty="0">
                <a:latin typeface="Times New Roman" panose="02020603050405020304" pitchFamily="18" charset="0"/>
                <a:cs typeface="Times New Roman" panose="02020603050405020304" pitchFamily="18" charset="0"/>
              </a:rPr>
              <a:t>/(м2·с) согласно МУ 2.6.1.2398-08).</a:t>
            </a:r>
          </a:p>
        </p:txBody>
      </p:sp>
      <p:sp>
        <p:nvSpPr>
          <p:cNvPr id="16" name="Прямоугольник 15">
            <a:extLst>
              <a:ext uri="{FF2B5EF4-FFF2-40B4-BE49-F238E27FC236}">
                <a16:creationId xmlns:a16="http://schemas.microsoft.com/office/drawing/2014/main" id="{2120ECAA-2DAB-41EB-8B76-3F550212023A}"/>
              </a:ext>
            </a:extLst>
          </p:cNvPr>
          <p:cNvSpPr/>
          <p:nvPr/>
        </p:nvSpPr>
        <p:spPr>
          <a:xfrm>
            <a:off x="521974" y="4266414"/>
            <a:ext cx="4593321" cy="369332"/>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Радиационное воздействие</a:t>
            </a:r>
          </a:p>
        </p:txBody>
      </p:sp>
      <p:sp>
        <p:nvSpPr>
          <p:cNvPr id="17" name="Прямоугольник 16">
            <a:extLst>
              <a:ext uri="{FF2B5EF4-FFF2-40B4-BE49-F238E27FC236}">
                <a16:creationId xmlns:a16="http://schemas.microsoft.com/office/drawing/2014/main" id="{1619D9DF-6B12-44A2-9205-1CBE516ED92B}"/>
              </a:ext>
            </a:extLst>
          </p:cNvPr>
          <p:cNvSpPr/>
          <p:nvPr/>
        </p:nvSpPr>
        <p:spPr>
          <a:xfrm>
            <a:off x="472453" y="5456386"/>
            <a:ext cx="5616859" cy="369332"/>
          </a:xfrm>
          <a:prstGeom prst="rect">
            <a:avLst/>
          </a:prstGeom>
        </p:spPr>
        <p:txBody>
          <a:bodyPr wrap="none">
            <a:spAutoFit/>
          </a:bodyPr>
          <a:lstStyle/>
          <a:p>
            <a:r>
              <a:rPr lang="ru-RU" b="1" dirty="0">
                <a:latin typeface="Times New Roman" panose="02020603050405020304" pitchFamily="18" charset="0"/>
                <a:cs typeface="Times New Roman" panose="02020603050405020304" pitchFamily="18" charset="0"/>
              </a:rPr>
              <a:t>Характеристика акустического режима территории</a:t>
            </a:r>
          </a:p>
        </p:txBody>
      </p:sp>
      <p:sp>
        <p:nvSpPr>
          <p:cNvPr id="18" name="Прямоугольник 17">
            <a:extLst>
              <a:ext uri="{FF2B5EF4-FFF2-40B4-BE49-F238E27FC236}">
                <a16:creationId xmlns:a16="http://schemas.microsoft.com/office/drawing/2014/main" id="{DABC823D-40A6-410B-9B9D-FBD73181FD76}"/>
              </a:ext>
            </a:extLst>
          </p:cNvPr>
          <p:cNvSpPr/>
          <p:nvPr/>
        </p:nvSpPr>
        <p:spPr>
          <a:xfrm>
            <a:off x="472453" y="5823950"/>
            <a:ext cx="10891520" cy="307777"/>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Превышений допустимых уровней звука в соответствии с требованиями СанПиН 1.2.3685-21 </a:t>
            </a:r>
            <a:r>
              <a:rPr lang="ru-RU" sz="1400" b="1" dirty="0">
                <a:latin typeface="Times New Roman" panose="02020603050405020304" pitchFamily="18" charset="0"/>
                <a:cs typeface="Times New Roman" panose="02020603050405020304" pitchFamily="18" charset="0"/>
              </a:rPr>
              <a:t>не обнаружено</a:t>
            </a:r>
          </a:p>
        </p:txBody>
      </p:sp>
    </p:spTree>
    <p:extLst>
      <p:ext uri="{BB962C8B-B14F-4D97-AF65-F5344CB8AC3E}">
        <p14:creationId xmlns:p14="http://schemas.microsoft.com/office/powerpoint/2010/main" val="1651779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 y="513553"/>
            <a:ext cx="1522739"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400803" y="792849"/>
            <a:ext cx="8567410"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Объект проектной документации: земельный участок с кадастровым номером 04:01:010712:320</a:t>
            </a:r>
          </a:p>
        </p:txBody>
      </p:sp>
      <p:sp>
        <p:nvSpPr>
          <p:cNvPr id="11" name="Номер слайда 10"/>
          <p:cNvSpPr>
            <a:spLocks noGrp="1"/>
          </p:cNvSpPr>
          <p:nvPr>
            <p:ph type="sldNum" sz="quarter" idx="12"/>
          </p:nvPr>
        </p:nvSpPr>
        <p:spPr/>
        <p:txBody>
          <a:bodyPr/>
          <a:lstStyle/>
          <a:p>
            <a:fld id="{0BE9DCE7-2F94-47F4-9E5E-38FADFFBDE60}" type="slidenum">
              <a:rPr lang="ru-RU" sz="1800" smtClean="0">
                <a:latin typeface="Times New Roman" panose="02020603050405020304" pitchFamily="18" charset="0"/>
                <a:cs typeface="Times New Roman" panose="02020603050405020304" pitchFamily="18" charset="0"/>
              </a:rPr>
              <a:t>9</a:t>
            </a:fld>
            <a:endParaRPr lang="ru-RU" sz="180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904240" y="1833776"/>
            <a:ext cx="4963160" cy="369332"/>
          </a:xfrm>
          <a:prstGeom prst="rect">
            <a:avLst/>
          </a:prstGeom>
        </p:spPr>
        <p:txBody>
          <a:bodyPr wrap="square">
            <a:spAutoFit/>
          </a:bodyPr>
          <a:lstStyle/>
          <a:p>
            <a:r>
              <a:rPr lang="ru-RU" b="1" dirty="0" err="1">
                <a:latin typeface="Times New Roman" panose="02020603050405020304" pitchFamily="18" charset="0"/>
                <a:cs typeface="Times New Roman" panose="02020603050405020304" pitchFamily="18" charset="0"/>
              </a:rPr>
              <a:t>Газогеохимические</a:t>
            </a:r>
            <a:r>
              <a:rPr lang="ru-RU" b="1" dirty="0">
                <a:latin typeface="Times New Roman" panose="02020603050405020304" pitchFamily="18" charset="0"/>
                <a:cs typeface="Times New Roman" panose="02020603050405020304" pitchFamily="18" charset="0"/>
              </a:rPr>
              <a:t> исследования</a:t>
            </a:r>
            <a:endParaRPr lang="ru-RU"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0F29D98-ED86-4604-8B8D-C8AE990FF905}"/>
              </a:ext>
            </a:extLst>
          </p:cNvPr>
          <p:cNvSpPr txBox="1"/>
          <p:nvPr/>
        </p:nvSpPr>
        <p:spPr>
          <a:xfrm>
            <a:off x="904239" y="2159238"/>
            <a:ext cx="4385515" cy="584775"/>
          </a:xfrm>
          <a:prstGeom prst="rect">
            <a:avLst/>
          </a:prstGeom>
          <a:noFill/>
        </p:spPr>
        <p:txBody>
          <a:bodyPr wrap="square">
            <a:spAutoFit/>
          </a:bodyPr>
          <a:lstStyle/>
          <a:p>
            <a:r>
              <a:rPr lang="ru-RU" sz="1600" dirty="0">
                <a:effectLst/>
                <a:latin typeface="Times New Roman" panose="02020603050405020304" pitchFamily="18" charset="0"/>
                <a:ea typeface="Times New Roman" panose="02020603050405020304" pitchFamily="18" charset="0"/>
              </a:rPr>
              <a:t>Оценка степени </a:t>
            </a:r>
            <a:r>
              <a:rPr lang="ru-RU" sz="1600" dirty="0" err="1">
                <a:effectLst/>
                <a:latin typeface="Times New Roman" panose="02020603050405020304" pitchFamily="18" charset="0"/>
                <a:ea typeface="Times New Roman" panose="02020603050405020304" pitchFamily="18" charset="0"/>
              </a:rPr>
              <a:t>газогеохимической</a:t>
            </a:r>
            <a:r>
              <a:rPr lang="ru-RU" sz="1600" dirty="0">
                <a:effectLst/>
                <a:latin typeface="Times New Roman" panose="02020603050405020304" pitchFamily="18" charset="0"/>
                <a:ea typeface="Times New Roman" panose="02020603050405020304" pitchFamily="18" charset="0"/>
              </a:rPr>
              <a:t> опасности грунтов и возможности их использования</a:t>
            </a:r>
            <a:endParaRPr lang="ru-RU" sz="1600" dirty="0"/>
          </a:p>
        </p:txBody>
      </p:sp>
      <p:sp>
        <p:nvSpPr>
          <p:cNvPr id="9" name="TextBox 8">
            <a:extLst>
              <a:ext uri="{FF2B5EF4-FFF2-40B4-BE49-F238E27FC236}">
                <a16:creationId xmlns:a16="http://schemas.microsoft.com/office/drawing/2014/main" id="{C0A3C230-9AAE-46F3-9FCE-3D4B449CC5B3}"/>
              </a:ext>
            </a:extLst>
          </p:cNvPr>
          <p:cNvSpPr txBox="1"/>
          <p:nvPr/>
        </p:nvSpPr>
        <p:spPr>
          <a:xfrm>
            <a:off x="904238" y="2797976"/>
            <a:ext cx="4269515" cy="2308324"/>
          </a:xfrm>
          <a:prstGeom prst="rect">
            <a:avLst/>
          </a:prstGeom>
          <a:noFill/>
        </p:spPr>
        <p:txBody>
          <a:bodyPr wrap="square">
            <a:spAutoFit/>
          </a:bodyPr>
          <a:lstStyle/>
          <a:p>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Территория относится к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пожаро</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и взрывоопасной степени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газогеохимической</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опасности грунтов.</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Возможность использования грунта: при извлечении вывозится на полигон (содержание диоксида углерода не регламентируется), не может вторично использоваться для засыпки пазух котлованов и траншей.</a:t>
            </a:r>
          </a:p>
        </p:txBody>
      </p:sp>
      <p:pic>
        <p:nvPicPr>
          <p:cNvPr id="5" name="Рисунок 4">
            <a:extLst>
              <a:ext uri="{FF2B5EF4-FFF2-40B4-BE49-F238E27FC236}">
                <a16:creationId xmlns:a16="http://schemas.microsoft.com/office/drawing/2014/main" id="{C0CEABE4-07CB-6647-914F-2A7C690B9C8B}"/>
              </a:ext>
            </a:extLst>
          </p:cNvPr>
          <p:cNvPicPr>
            <a:picLocks noChangeAspect="1"/>
          </p:cNvPicPr>
          <p:nvPr/>
        </p:nvPicPr>
        <p:blipFill>
          <a:blip r:embed="rId3"/>
          <a:stretch>
            <a:fillRect/>
          </a:stretch>
        </p:blipFill>
        <p:spPr>
          <a:xfrm>
            <a:off x="5083278" y="2018442"/>
            <a:ext cx="6725264" cy="3682726"/>
          </a:xfrm>
          <a:prstGeom prst="rect">
            <a:avLst/>
          </a:prstGeom>
        </p:spPr>
      </p:pic>
      <p:sp>
        <p:nvSpPr>
          <p:cNvPr id="6" name="TextBox 5">
            <a:extLst>
              <a:ext uri="{FF2B5EF4-FFF2-40B4-BE49-F238E27FC236}">
                <a16:creationId xmlns:a16="http://schemas.microsoft.com/office/drawing/2014/main" id="{DDB41710-536B-DA76-95FA-FC9838FAD318}"/>
              </a:ext>
            </a:extLst>
          </p:cNvPr>
          <p:cNvSpPr txBox="1"/>
          <p:nvPr/>
        </p:nvSpPr>
        <p:spPr>
          <a:xfrm>
            <a:off x="904239" y="5191940"/>
            <a:ext cx="4385516" cy="584775"/>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Карта </a:t>
            </a:r>
            <a:r>
              <a:rPr lang="ru-RU" sz="1600" dirty="0" err="1">
                <a:latin typeface="Times New Roman" panose="02020603050405020304" pitchFamily="18" charset="0"/>
                <a:cs typeface="Times New Roman" panose="02020603050405020304" pitchFamily="18" charset="0"/>
              </a:rPr>
              <a:t>газогеохимического</a:t>
            </a:r>
            <a:r>
              <a:rPr lang="ru-RU" sz="1600" dirty="0">
                <a:latin typeface="Times New Roman" panose="02020603050405020304" pitchFamily="18" charset="0"/>
                <a:cs typeface="Times New Roman" panose="02020603050405020304" pitchFamily="18" charset="0"/>
              </a:rPr>
              <a:t> районирования по степени опасности грунтов</a:t>
            </a:r>
          </a:p>
        </p:txBody>
      </p:sp>
    </p:spTree>
    <p:extLst>
      <p:ext uri="{BB962C8B-B14F-4D97-AF65-F5344CB8AC3E}">
        <p14:creationId xmlns:p14="http://schemas.microsoft.com/office/powerpoint/2010/main" val="4083468398"/>
      </p:ext>
    </p:extLst>
  </p:cSld>
  <p:clrMapOvr>
    <a:masterClrMapping/>
  </p:clrMapOvr>
</p:sld>
</file>

<file path=ppt/theme/theme1.xml><?xml version="1.0" encoding="utf-8"?>
<a:theme xmlns:a="http://schemas.openxmlformats.org/drawingml/2006/main" name="Ретро">
  <a:themeElements>
    <a:clrScheme name="Фиолетовый">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1216</TotalTime>
  <Words>3208</Words>
  <Application>Microsoft Office PowerPoint</Application>
  <PresentationFormat>Широкоэкранный</PresentationFormat>
  <Paragraphs>260</Paragraphs>
  <Slides>23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Calibri</vt:lpstr>
      <vt:lpstr>Calibri Light</vt:lpstr>
      <vt:lpstr>Times New Roman</vt:lpstr>
      <vt:lpstr>Ретро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Сооружение системы пассивной дегазации насыпного тела полигона </vt:lpstr>
      <vt:lpstr>Презентация PowerPoint</vt:lpstr>
      <vt:lpstr>Презентация PowerPoint</vt:lpstr>
      <vt:lpstr>Презентация PowerPoint</vt:lpstr>
      <vt:lpstr>Устройство разреза тела полигона после проведения рекультивации</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profi</dc:creator>
  <cp:lastModifiedBy>Alisa Za</cp:lastModifiedBy>
  <cp:revision>133</cp:revision>
  <dcterms:created xsi:type="dcterms:W3CDTF">2022-08-13T09:00:31Z</dcterms:created>
  <dcterms:modified xsi:type="dcterms:W3CDTF">2023-09-07T02:04:37Z</dcterms:modified>
</cp:coreProperties>
</file>